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jpeg"/>
  <Override PartName="/ppt/media/image10.jpg" ContentType="image/jpeg"/>
  <Override PartName="/ppt/notesSlides/notesSlide2.xml" ContentType="application/vnd.openxmlformats-officedocument.presentationml.notesSlide+xml"/>
  <Override PartName="/ppt/media/image18.jpg" ContentType="image/jpeg"/>
  <Override PartName="/ppt/media/image19.jpg" ContentType="image/jpeg"/>
  <Override PartName="/ppt/media/image20.jpg" ContentType="image/jpeg"/>
  <Override PartName="/ppt/media/image21.jpg" ContentType="image/jpeg"/>
  <Override PartName="/ppt/notesSlides/notesSlide3.xml" ContentType="application/vnd.openxmlformats-officedocument.presentationml.notesSlide+xml"/>
  <Override PartName="/ppt/media/image23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92" r:id="rId2"/>
    <p:sldId id="293" r:id="rId3"/>
    <p:sldId id="294" r:id="rId4"/>
    <p:sldId id="311" r:id="rId5"/>
    <p:sldId id="275" r:id="rId6"/>
    <p:sldId id="258" r:id="rId7"/>
    <p:sldId id="279" r:id="rId8"/>
    <p:sldId id="261" r:id="rId9"/>
    <p:sldId id="302" r:id="rId10"/>
    <p:sldId id="301" r:id="rId11"/>
    <p:sldId id="300" r:id="rId12"/>
    <p:sldId id="288" r:id="rId13"/>
    <p:sldId id="297" r:id="rId14"/>
    <p:sldId id="298" r:id="rId15"/>
    <p:sldId id="299" r:id="rId16"/>
    <p:sldId id="310" r:id="rId17"/>
    <p:sldId id="268" r:id="rId18"/>
    <p:sldId id="296" r:id="rId19"/>
    <p:sldId id="306" r:id="rId20"/>
    <p:sldId id="305" r:id="rId21"/>
    <p:sldId id="307" r:id="rId22"/>
    <p:sldId id="309" r:id="rId23"/>
    <p:sldId id="308" r:id="rId24"/>
    <p:sldId id="295" r:id="rId25"/>
    <p:sldId id="303" r:id="rId26"/>
    <p:sldId id="304" r:id="rId27"/>
    <p:sldId id="289" r:id="rId2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138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9BF2A-82CD-427C-9B39-2D6FD8208C75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138AF-7728-4511-91E8-E8AEB4AB20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421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788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31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412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65331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266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206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54056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504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0799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8880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5752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E2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87748" y="210692"/>
            <a:ext cx="4016502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4779" y="1695450"/>
            <a:ext cx="11042650" cy="3120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27DCBC8B-7D46-549E-4720-EDC1997E754A}"/>
              </a:ext>
            </a:extLst>
          </p:cNvPr>
          <p:cNvSpPr/>
          <p:nvPr/>
        </p:nvSpPr>
        <p:spPr>
          <a:xfrm>
            <a:off x="5826252" y="3525011"/>
            <a:ext cx="540385" cy="0"/>
          </a:xfrm>
          <a:custGeom>
            <a:avLst/>
            <a:gdLst/>
            <a:ahLst/>
            <a:cxnLst/>
            <a:rect l="l" t="t" r="r" b="b"/>
            <a:pathLst>
              <a:path w="540385">
                <a:moveTo>
                  <a:pt x="0" y="0"/>
                </a:moveTo>
                <a:lnTo>
                  <a:pt x="5400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3">
            <a:extLst>
              <a:ext uri="{FF2B5EF4-FFF2-40B4-BE49-F238E27FC236}">
                <a16:creationId xmlns:a16="http://schemas.microsoft.com/office/drawing/2014/main" id="{D8446590-1A77-DF2E-D954-FD86133280AC}"/>
              </a:ext>
            </a:extLst>
          </p:cNvPr>
          <p:cNvGrpSpPr/>
          <p:nvPr/>
        </p:nvGrpSpPr>
        <p:grpSpPr>
          <a:xfrm>
            <a:off x="9781413" y="4446270"/>
            <a:ext cx="1329690" cy="1329690"/>
            <a:chOff x="9781413" y="4446270"/>
            <a:chExt cx="1329690" cy="1329690"/>
          </a:xfrm>
        </p:grpSpPr>
        <p:pic>
          <p:nvPicPr>
            <p:cNvPr id="13" name="object 4">
              <a:extLst>
                <a:ext uri="{FF2B5EF4-FFF2-40B4-BE49-F238E27FC236}">
                  <a16:creationId xmlns:a16="http://schemas.microsoft.com/office/drawing/2014/main" id="{3D350B84-95B2-D51A-C506-B8454DA43A4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9645" y="4450717"/>
              <a:ext cx="1006697" cy="1006719"/>
            </a:xfrm>
            <a:prstGeom prst="rect">
              <a:avLst/>
            </a:prstGeom>
          </p:spPr>
        </p:pic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F491CAEF-CB64-4625-1A70-F0F77495172A}"/>
                </a:ext>
              </a:extLst>
            </p:cNvPr>
            <p:cNvSpPr/>
            <p:nvPr/>
          </p:nvSpPr>
          <p:spPr>
            <a:xfrm>
              <a:off x="9787763" y="4452620"/>
              <a:ext cx="1316990" cy="1316990"/>
            </a:xfrm>
            <a:custGeom>
              <a:avLst/>
              <a:gdLst/>
              <a:ahLst/>
              <a:cxnLst/>
              <a:rect l="l" t="t" r="r" b="b"/>
              <a:pathLst>
                <a:path w="1316990" h="1316989">
                  <a:moveTo>
                    <a:pt x="0" y="1316735"/>
                  </a:moveTo>
                  <a:lnTo>
                    <a:pt x="131673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8">
            <a:extLst>
              <a:ext uri="{FF2B5EF4-FFF2-40B4-BE49-F238E27FC236}">
                <a16:creationId xmlns:a16="http://schemas.microsoft.com/office/drawing/2014/main" id="{C0A171E9-E19C-8548-B657-4A76E674233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936" y="169163"/>
            <a:ext cx="1211580" cy="1249679"/>
          </a:xfrm>
          <a:prstGeom prst="rect">
            <a:avLst/>
          </a:prstGeom>
        </p:spPr>
      </p:pic>
      <p:pic>
        <p:nvPicPr>
          <p:cNvPr id="19" name="object 9">
            <a:extLst>
              <a:ext uri="{FF2B5EF4-FFF2-40B4-BE49-F238E27FC236}">
                <a16:creationId xmlns:a16="http://schemas.microsoft.com/office/drawing/2014/main" id="{7068FE68-7CA0-2672-1C87-2FFB423D6CB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5048" y="1568196"/>
            <a:ext cx="10542270" cy="896874"/>
          </a:xfrm>
          <a:prstGeom prst="rect">
            <a:avLst/>
          </a:prstGeom>
        </p:spPr>
      </p:pic>
      <p:sp>
        <p:nvSpPr>
          <p:cNvPr id="20" name="object 10">
            <a:extLst>
              <a:ext uri="{FF2B5EF4-FFF2-40B4-BE49-F238E27FC236}">
                <a16:creationId xmlns:a16="http://schemas.microsoft.com/office/drawing/2014/main" id="{35AF9542-62A0-E7BF-0702-E785E65CBD57}"/>
              </a:ext>
            </a:extLst>
          </p:cNvPr>
          <p:cNvSpPr txBox="1"/>
          <p:nvPr/>
        </p:nvSpPr>
        <p:spPr>
          <a:xfrm>
            <a:off x="1004722" y="994918"/>
            <a:ext cx="10047605" cy="1722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785" algn="ctr">
              <a:lnSpc>
                <a:spcPct val="100000"/>
              </a:lnSpc>
              <a:spcBef>
                <a:spcPts val="105"/>
              </a:spcBef>
            </a:pPr>
            <a:r>
              <a:rPr sz="2000" b="1" spc="30" dirty="0">
                <a:latin typeface="Roboto"/>
                <a:cs typeface="Roboto"/>
              </a:rPr>
              <a:t>P</a:t>
            </a:r>
            <a:r>
              <a:rPr lang="en-US" sz="2000" b="1" spc="30" dirty="0">
                <a:latin typeface="Roboto"/>
                <a:cs typeface="Roboto"/>
              </a:rPr>
              <a:t>r</a:t>
            </a:r>
            <a:r>
              <a:rPr sz="2000" b="1" spc="30" dirty="0">
                <a:latin typeface="Roboto"/>
                <a:cs typeface="Roboto"/>
              </a:rPr>
              <a:t>oject</a:t>
            </a:r>
            <a:r>
              <a:rPr sz="2000" b="1" spc="-30" dirty="0">
                <a:latin typeface="Roboto"/>
                <a:cs typeface="Roboto"/>
              </a:rPr>
              <a:t> </a:t>
            </a:r>
            <a:r>
              <a:rPr sz="2000" b="1" spc="-10" dirty="0">
                <a:latin typeface="Roboto"/>
                <a:cs typeface="Roboto"/>
              </a:rPr>
              <a:t>Phase-2</a:t>
            </a:r>
            <a:r>
              <a:rPr sz="2000" b="1" spc="-35" dirty="0">
                <a:latin typeface="Roboto"/>
                <a:cs typeface="Roboto"/>
              </a:rPr>
              <a:t> </a:t>
            </a:r>
            <a:r>
              <a:rPr sz="2000" b="1" spc="15" dirty="0">
                <a:latin typeface="Roboto"/>
                <a:cs typeface="Roboto"/>
              </a:rPr>
              <a:t>P</a:t>
            </a:r>
            <a:r>
              <a:rPr lang="en-IN" sz="2000" b="1" spc="15" dirty="0">
                <a:latin typeface="Roboto"/>
                <a:cs typeface="Roboto"/>
              </a:rPr>
              <a:t>r</a:t>
            </a:r>
            <a:r>
              <a:rPr sz="2000" b="1" spc="15" dirty="0" err="1">
                <a:latin typeface="Roboto"/>
                <a:cs typeface="Roboto"/>
              </a:rPr>
              <a:t>esentation</a:t>
            </a:r>
            <a:endParaRPr sz="2000" dirty="0">
              <a:latin typeface="Roboto"/>
              <a:cs typeface="Roboto"/>
            </a:endParaRPr>
          </a:p>
          <a:p>
            <a:pPr marL="86995" algn="ctr">
              <a:lnSpc>
                <a:spcPct val="100000"/>
              </a:lnSpc>
            </a:pPr>
            <a:r>
              <a:rPr sz="2000" b="1" dirty="0">
                <a:latin typeface="Roboto"/>
                <a:cs typeface="Roboto"/>
              </a:rPr>
              <a:t>ON</a:t>
            </a:r>
            <a:endParaRPr sz="20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3200" b="1" spc="15" dirty="0">
                <a:latin typeface="Tahoma"/>
                <a:cs typeface="Tahoma"/>
              </a:rPr>
              <a:t>“SMA</a:t>
            </a:r>
            <a:r>
              <a:rPr sz="3200" b="1" spc="-15" dirty="0">
                <a:latin typeface="Tahoma"/>
                <a:cs typeface="Tahoma"/>
              </a:rPr>
              <a:t>R</a:t>
            </a:r>
            <a:r>
              <a:rPr sz="3200" b="1" spc="-100" dirty="0">
                <a:latin typeface="Tahoma"/>
                <a:cs typeface="Tahoma"/>
              </a:rPr>
              <a:t>T</a:t>
            </a:r>
            <a:r>
              <a:rPr sz="3200" b="1" spc="-210" dirty="0">
                <a:latin typeface="Tahoma"/>
                <a:cs typeface="Tahoma"/>
              </a:rPr>
              <a:t> </a:t>
            </a:r>
            <a:r>
              <a:rPr sz="3200" b="1" spc="-25" dirty="0">
                <a:latin typeface="Tahoma"/>
                <a:cs typeface="Tahoma"/>
              </a:rPr>
              <a:t>SAFE</a:t>
            </a:r>
            <a:r>
              <a:rPr sz="3200" b="1" spc="-60" dirty="0">
                <a:latin typeface="Tahoma"/>
                <a:cs typeface="Tahoma"/>
              </a:rPr>
              <a:t>T</a:t>
            </a:r>
            <a:r>
              <a:rPr sz="3200" b="1" spc="-5" dirty="0">
                <a:latin typeface="Tahoma"/>
                <a:cs typeface="Tahoma"/>
              </a:rPr>
              <a:t>Y</a:t>
            </a:r>
            <a:r>
              <a:rPr sz="3200" b="1" spc="-240" dirty="0">
                <a:latin typeface="Tahoma"/>
                <a:cs typeface="Tahoma"/>
              </a:rPr>
              <a:t> </a:t>
            </a:r>
            <a:r>
              <a:rPr sz="3200" b="1" spc="-75" dirty="0">
                <a:latin typeface="Tahoma"/>
                <a:cs typeface="Tahoma"/>
              </a:rPr>
              <a:t>DEVIC</a:t>
            </a:r>
            <a:r>
              <a:rPr sz="3200" b="1" spc="-25" dirty="0">
                <a:latin typeface="Tahoma"/>
                <a:cs typeface="Tahoma"/>
              </a:rPr>
              <a:t>E</a:t>
            </a:r>
            <a:r>
              <a:rPr sz="3200" b="1" spc="-170" dirty="0">
                <a:latin typeface="Tahoma"/>
                <a:cs typeface="Tahoma"/>
              </a:rPr>
              <a:t> </a:t>
            </a:r>
            <a:r>
              <a:rPr sz="3200" b="1" spc="10" dirty="0">
                <a:latin typeface="Tahoma"/>
                <a:cs typeface="Tahoma"/>
              </a:rPr>
              <a:t>FO</a:t>
            </a:r>
            <a:r>
              <a:rPr sz="3200" b="1" spc="15" dirty="0">
                <a:latin typeface="Tahoma"/>
                <a:cs typeface="Tahoma"/>
              </a:rPr>
              <a:t>R</a:t>
            </a:r>
            <a:r>
              <a:rPr sz="3200" b="1" spc="-140" dirty="0">
                <a:latin typeface="Tahoma"/>
                <a:cs typeface="Tahoma"/>
              </a:rPr>
              <a:t> </a:t>
            </a:r>
            <a:r>
              <a:rPr sz="3200" b="1" spc="-130" dirty="0">
                <a:latin typeface="Tahoma"/>
                <a:cs typeface="Tahoma"/>
              </a:rPr>
              <a:t>S</a:t>
            </a:r>
            <a:r>
              <a:rPr sz="3200" b="1" spc="-10" dirty="0">
                <a:latin typeface="Tahoma"/>
                <a:cs typeface="Tahoma"/>
              </a:rPr>
              <a:t>E</a:t>
            </a:r>
            <a:r>
              <a:rPr sz="3200" b="1" spc="-55" dirty="0">
                <a:latin typeface="Tahoma"/>
                <a:cs typeface="Tahoma"/>
              </a:rPr>
              <a:t>W</a:t>
            </a:r>
            <a:r>
              <a:rPr sz="3200" b="1" spc="90" dirty="0">
                <a:latin typeface="Tahoma"/>
                <a:cs typeface="Tahoma"/>
              </a:rPr>
              <a:t>A</a:t>
            </a:r>
            <a:r>
              <a:rPr sz="3200" b="1" spc="25" dirty="0">
                <a:latin typeface="Tahoma"/>
                <a:cs typeface="Tahoma"/>
              </a:rPr>
              <a:t>GE</a:t>
            </a:r>
            <a:r>
              <a:rPr sz="3200" b="1" spc="-210" dirty="0">
                <a:latin typeface="Tahoma"/>
                <a:cs typeface="Tahoma"/>
              </a:rPr>
              <a:t> </a:t>
            </a:r>
            <a:r>
              <a:rPr sz="3200" b="1" spc="-40" dirty="0">
                <a:latin typeface="Tahoma"/>
                <a:cs typeface="Tahoma"/>
              </a:rPr>
              <a:t>W</a:t>
            </a:r>
            <a:r>
              <a:rPr sz="3200" b="1" spc="-30" dirty="0">
                <a:latin typeface="Tahoma"/>
                <a:cs typeface="Tahoma"/>
              </a:rPr>
              <a:t>ORKERS”</a:t>
            </a:r>
            <a:endParaRPr sz="3200" dirty="0">
              <a:latin typeface="Tahoma"/>
              <a:cs typeface="Tahoma"/>
            </a:endParaRPr>
          </a:p>
          <a:p>
            <a:pPr marL="356870" algn="ctr">
              <a:lnSpc>
                <a:spcPct val="100000"/>
              </a:lnSpc>
              <a:spcBef>
                <a:spcPts val="1825"/>
              </a:spcBef>
            </a:pPr>
            <a:r>
              <a:rPr sz="2000" b="1" spc="-55" dirty="0">
                <a:latin typeface="Arial"/>
                <a:cs typeface="Arial"/>
              </a:rPr>
              <a:t>Presented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spc="-140" dirty="0">
                <a:latin typeface="Arial"/>
                <a:cs typeface="Arial"/>
              </a:rPr>
              <a:t>by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3138310C-518E-344A-4CA0-60E2737D4A20}"/>
              </a:ext>
            </a:extLst>
          </p:cNvPr>
          <p:cNvSpPr txBox="1"/>
          <p:nvPr/>
        </p:nvSpPr>
        <p:spPr>
          <a:xfrm>
            <a:off x="223215" y="4491354"/>
            <a:ext cx="3357425" cy="1656223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R="8255" algn="ctr">
              <a:lnSpc>
                <a:spcPct val="100000"/>
              </a:lnSpc>
              <a:spcBef>
                <a:spcPts val="1115"/>
              </a:spcBef>
            </a:pPr>
            <a:r>
              <a:rPr sz="1800" b="1" u="sng" spc="-2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Roboto"/>
                <a:cs typeface="Roboto"/>
              </a:rPr>
              <a:t>UNDER</a:t>
            </a:r>
            <a:r>
              <a:rPr sz="1800" b="1" u="sng" spc="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Roboto"/>
                <a:cs typeface="Roboto"/>
              </a:rPr>
              <a:t> </a:t>
            </a:r>
            <a:r>
              <a:rPr lang="en-IN" sz="1800" b="1" u="sng" spc="21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Roboto"/>
                <a:cs typeface="Roboto"/>
              </a:rPr>
              <a:t>T</a:t>
            </a:r>
            <a:r>
              <a:rPr sz="1800" b="1" u="sng" spc="21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Roboto"/>
                <a:cs typeface="Roboto"/>
              </a:rPr>
              <a:t>HE</a:t>
            </a:r>
            <a:r>
              <a:rPr sz="1800" b="1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Roboto"/>
                <a:cs typeface="Roboto"/>
              </a:rPr>
              <a:t> </a:t>
            </a:r>
            <a:r>
              <a:rPr sz="1800" b="1" u="sng" spc="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Roboto"/>
                <a:cs typeface="Roboto"/>
              </a:rPr>
              <a:t>GUIDANCE</a:t>
            </a:r>
            <a:r>
              <a:rPr sz="1800" b="1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Roboto"/>
                <a:cs typeface="Roboto"/>
              </a:rPr>
              <a:t> </a:t>
            </a:r>
            <a:r>
              <a:rPr sz="1800" b="1" u="sng" spc="22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Roboto"/>
                <a:cs typeface="Roboto"/>
              </a:rPr>
              <a:t>O</a:t>
            </a:r>
            <a:r>
              <a:rPr lang="en-IN" sz="1800" b="1" u="sng" spc="22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Roboto"/>
                <a:cs typeface="Roboto"/>
              </a:rPr>
              <a:t>F</a:t>
            </a:r>
            <a:r>
              <a:rPr sz="1800" b="1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Roboto"/>
                <a:cs typeface="Roboto"/>
              </a:rPr>
              <a:t> </a:t>
            </a:r>
            <a:r>
              <a:rPr sz="1800" b="1" u="sng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Roboto"/>
                <a:cs typeface="Roboto"/>
              </a:rPr>
              <a:t>:</a:t>
            </a:r>
            <a:endParaRPr sz="1800" dirty="0">
              <a:latin typeface="Roboto"/>
              <a:cs typeface="Roboto"/>
            </a:endParaRPr>
          </a:p>
          <a:p>
            <a:pPr marL="916305" marR="911225" algn="ctr">
              <a:lnSpc>
                <a:spcPct val="100000"/>
              </a:lnSpc>
              <a:spcBef>
                <a:spcPts val="1015"/>
              </a:spcBef>
            </a:pPr>
            <a:r>
              <a:rPr sz="1800" spc="35" dirty="0">
                <a:latin typeface="Roboto"/>
                <a:cs typeface="Roboto"/>
              </a:rPr>
              <a:t>P</a:t>
            </a:r>
            <a:r>
              <a:rPr lang="en-IN" sz="1800" spc="35" dirty="0">
                <a:latin typeface="Roboto"/>
                <a:cs typeface="Roboto"/>
              </a:rPr>
              <a:t>r</a:t>
            </a:r>
            <a:r>
              <a:rPr sz="1800" spc="35" dirty="0">
                <a:latin typeface="Roboto"/>
                <a:cs typeface="Roboto"/>
              </a:rPr>
              <a:t>of.</a:t>
            </a:r>
            <a:r>
              <a:rPr sz="1800" spc="-80" dirty="0">
                <a:latin typeface="Roboto"/>
                <a:cs typeface="Roboto"/>
              </a:rPr>
              <a:t> </a:t>
            </a:r>
            <a:r>
              <a:rPr sz="1800" spc="5" dirty="0" err="1">
                <a:latin typeface="Roboto"/>
                <a:cs typeface="Roboto"/>
              </a:rPr>
              <a:t>Umai</a:t>
            </a:r>
            <a:r>
              <a:rPr lang="en-IN" sz="1800" spc="5" dirty="0">
                <a:latin typeface="Roboto"/>
                <a:cs typeface="Roboto"/>
              </a:rPr>
              <a:t>r</a:t>
            </a:r>
            <a:r>
              <a:rPr sz="1800" spc="5" dirty="0">
                <a:latin typeface="Roboto"/>
                <a:cs typeface="Roboto"/>
              </a:rPr>
              <a:t>a </a:t>
            </a:r>
            <a:r>
              <a:rPr sz="1800" spc="-43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Dept.</a:t>
            </a:r>
            <a:r>
              <a:rPr sz="1800" spc="-30" dirty="0">
                <a:latin typeface="Roboto"/>
                <a:cs typeface="Roboto"/>
              </a:rPr>
              <a:t> </a:t>
            </a:r>
            <a:r>
              <a:rPr sz="1800" spc="15" dirty="0">
                <a:latin typeface="Roboto"/>
                <a:cs typeface="Roboto"/>
              </a:rPr>
              <a:t>of</a:t>
            </a:r>
            <a:r>
              <a:rPr sz="1800" spc="-35" dirty="0">
                <a:latin typeface="Roboto"/>
                <a:cs typeface="Roboto"/>
              </a:rPr>
              <a:t> </a:t>
            </a:r>
            <a:r>
              <a:rPr sz="1800" spc="10" dirty="0">
                <a:latin typeface="Roboto"/>
                <a:cs typeface="Roboto"/>
              </a:rPr>
              <a:t>CSE</a:t>
            </a:r>
            <a:endParaRPr sz="1800" dirty="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</a:pPr>
            <a:r>
              <a:rPr sz="1800" spc="10" dirty="0">
                <a:latin typeface="Roboto"/>
                <a:cs typeface="Roboto"/>
              </a:rPr>
              <a:t>Bea</a:t>
            </a:r>
            <a:r>
              <a:rPr lang="en-IN" sz="1800" spc="10" dirty="0">
                <a:latin typeface="Roboto"/>
                <a:cs typeface="Roboto"/>
              </a:rPr>
              <a:t>r</a:t>
            </a:r>
            <a:r>
              <a:rPr sz="1800" spc="10" dirty="0" err="1">
                <a:latin typeface="Roboto"/>
                <a:cs typeface="Roboto"/>
              </a:rPr>
              <a:t>ys</a:t>
            </a:r>
            <a:r>
              <a:rPr sz="1800" spc="-20" dirty="0">
                <a:latin typeface="Roboto"/>
                <a:cs typeface="Roboto"/>
              </a:rPr>
              <a:t> Institute </a:t>
            </a:r>
            <a:r>
              <a:rPr sz="1800" spc="15" dirty="0">
                <a:latin typeface="Roboto"/>
                <a:cs typeface="Roboto"/>
              </a:rPr>
              <a:t>of</a:t>
            </a:r>
            <a:r>
              <a:rPr sz="1800" spc="-10" dirty="0">
                <a:latin typeface="Roboto"/>
                <a:cs typeface="Roboto"/>
              </a:rPr>
              <a:t> </a:t>
            </a:r>
            <a:r>
              <a:rPr lang="en-IN" spc="45" dirty="0">
                <a:latin typeface="Roboto"/>
                <a:cs typeface="Roboto"/>
              </a:rPr>
              <a:t>T</a:t>
            </a:r>
            <a:r>
              <a:rPr sz="1800" spc="45" dirty="0" err="1">
                <a:latin typeface="Roboto"/>
                <a:cs typeface="Roboto"/>
              </a:rPr>
              <a:t>echnology</a:t>
            </a:r>
            <a:endParaRPr sz="1800" dirty="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</a:pPr>
            <a:r>
              <a:rPr sz="1800" spc="-20" dirty="0">
                <a:latin typeface="Roboto"/>
                <a:cs typeface="Roboto"/>
              </a:rPr>
              <a:t>Mangalo</a:t>
            </a:r>
            <a:r>
              <a:rPr lang="en-US" sz="1800" spc="-20" dirty="0">
                <a:latin typeface="Roboto"/>
                <a:cs typeface="Roboto"/>
              </a:rPr>
              <a:t>r</a:t>
            </a:r>
            <a:r>
              <a:rPr sz="1800" spc="-20" dirty="0">
                <a:latin typeface="Roboto"/>
                <a:cs typeface="Roboto"/>
              </a:rPr>
              <a:t>e-574199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CEFA3E8B-8D86-A676-1CCC-B80A8CD2A0DC}"/>
              </a:ext>
            </a:extLst>
          </p:cNvPr>
          <p:cNvSpPr txBox="1"/>
          <p:nvPr/>
        </p:nvSpPr>
        <p:spPr>
          <a:xfrm>
            <a:off x="8611361" y="4406646"/>
            <a:ext cx="3114040" cy="2001189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345"/>
              </a:spcBef>
            </a:pPr>
            <a:r>
              <a:rPr sz="1800" b="1" u="sng" spc="9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Roboto"/>
                <a:cs typeface="Roboto"/>
              </a:rPr>
              <a:t>PROJEC</a:t>
            </a:r>
            <a:r>
              <a:rPr lang="en-IN" sz="1800" b="1" u="sng" spc="9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Roboto"/>
                <a:cs typeface="Roboto"/>
              </a:rPr>
              <a:t>T</a:t>
            </a:r>
            <a:r>
              <a:rPr sz="1800" b="1" u="sng" spc="40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Roboto"/>
                <a:cs typeface="Roboto"/>
              </a:rPr>
              <a:t> </a:t>
            </a:r>
            <a:r>
              <a:rPr sz="1800" b="1" u="sng" spc="6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Roboto"/>
                <a:cs typeface="Roboto"/>
              </a:rPr>
              <a:t>COORDINA</a:t>
            </a:r>
            <a:r>
              <a:rPr lang="en-IN" sz="1800" b="1" u="sng" spc="6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Roboto"/>
                <a:cs typeface="Roboto"/>
              </a:rPr>
              <a:t>T</a:t>
            </a:r>
            <a:r>
              <a:rPr sz="1800" b="1" u="sng" spc="6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Roboto"/>
                <a:cs typeface="Roboto"/>
              </a:rPr>
              <a:t>OR</a:t>
            </a:r>
            <a:r>
              <a:rPr sz="1800" b="1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Roboto"/>
                <a:cs typeface="Roboto"/>
              </a:rPr>
              <a:t> </a:t>
            </a:r>
            <a:r>
              <a:rPr sz="1800" b="1" u="sng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Roboto"/>
                <a:cs typeface="Roboto"/>
              </a:rPr>
              <a:t>:</a:t>
            </a:r>
            <a:endParaRPr sz="1800" dirty="0">
              <a:latin typeface="Roboto"/>
              <a:cs typeface="Roboto"/>
            </a:endParaRPr>
          </a:p>
          <a:p>
            <a:pPr marL="666115" marR="659765" algn="ctr">
              <a:lnSpc>
                <a:spcPct val="100000"/>
              </a:lnSpc>
              <a:spcBef>
                <a:spcPts val="1250"/>
              </a:spcBef>
            </a:pPr>
            <a:r>
              <a:rPr sz="1800" spc="35" dirty="0">
                <a:latin typeface="Roboto"/>
                <a:cs typeface="Roboto"/>
              </a:rPr>
              <a:t>P</a:t>
            </a:r>
            <a:r>
              <a:rPr lang="en-IN" sz="1800" spc="35" dirty="0">
                <a:latin typeface="Roboto"/>
                <a:cs typeface="Roboto"/>
              </a:rPr>
              <a:t>r</a:t>
            </a:r>
            <a:r>
              <a:rPr sz="1800" spc="35" dirty="0">
                <a:latin typeface="Roboto"/>
                <a:cs typeface="Roboto"/>
              </a:rPr>
              <a:t>of.</a:t>
            </a:r>
            <a:r>
              <a:rPr sz="1800" spc="-35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Akshata</a:t>
            </a:r>
            <a:r>
              <a:rPr sz="1800" spc="-30" dirty="0">
                <a:latin typeface="Roboto"/>
                <a:cs typeface="Roboto"/>
              </a:rPr>
              <a:t> </a:t>
            </a:r>
            <a:r>
              <a:rPr sz="1800" spc="-35" dirty="0">
                <a:latin typeface="Roboto"/>
                <a:cs typeface="Roboto"/>
              </a:rPr>
              <a:t>S</a:t>
            </a:r>
            <a:r>
              <a:rPr sz="1800" spc="-20" dirty="0">
                <a:latin typeface="Roboto"/>
                <a:cs typeface="Roboto"/>
              </a:rPr>
              <a:t> </a:t>
            </a:r>
            <a:r>
              <a:rPr sz="1800" spc="35" dirty="0">
                <a:latin typeface="Roboto"/>
                <a:cs typeface="Roboto"/>
              </a:rPr>
              <a:t>A </a:t>
            </a:r>
            <a:r>
              <a:rPr sz="1800" spc="-43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Dept.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15" dirty="0">
                <a:latin typeface="Roboto"/>
                <a:cs typeface="Roboto"/>
              </a:rPr>
              <a:t>of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10" dirty="0">
                <a:latin typeface="Roboto"/>
                <a:cs typeface="Roboto"/>
              </a:rPr>
              <a:t>CSE</a:t>
            </a:r>
            <a:endParaRPr sz="1800" dirty="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</a:pPr>
            <a:r>
              <a:rPr sz="1800" spc="10" dirty="0">
                <a:latin typeface="Roboto"/>
                <a:cs typeface="Roboto"/>
              </a:rPr>
              <a:t>Bea</a:t>
            </a:r>
            <a:r>
              <a:rPr lang="en-IN" sz="1800" spc="10" dirty="0">
                <a:latin typeface="Roboto"/>
                <a:cs typeface="Roboto"/>
              </a:rPr>
              <a:t>r</a:t>
            </a:r>
            <a:r>
              <a:rPr sz="1800" spc="10" dirty="0" err="1">
                <a:latin typeface="Roboto"/>
                <a:cs typeface="Roboto"/>
              </a:rPr>
              <a:t>ys</a:t>
            </a:r>
            <a:r>
              <a:rPr sz="1800" spc="-25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Institute</a:t>
            </a:r>
            <a:r>
              <a:rPr sz="1800" spc="-25" dirty="0">
                <a:latin typeface="Roboto"/>
                <a:cs typeface="Roboto"/>
              </a:rPr>
              <a:t> </a:t>
            </a:r>
            <a:r>
              <a:rPr sz="1800" spc="15" dirty="0">
                <a:latin typeface="Roboto"/>
                <a:cs typeface="Roboto"/>
              </a:rPr>
              <a:t>of</a:t>
            </a:r>
            <a:r>
              <a:rPr sz="1800" spc="-15" dirty="0">
                <a:latin typeface="Roboto"/>
                <a:cs typeface="Roboto"/>
              </a:rPr>
              <a:t> </a:t>
            </a:r>
            <a:r>
              <a:rPr lang="en-IN" spc="45" dirty="0">
                <a:latin typeface="Roboto"/>
                <a:cs typeface="Roboto"/>
              </a:rPr>
              <a:t>T</a:t>
            </a:r>
            <a:r>
              <a:rPr sz="1800" spc="45" dirty="0" err="1">
                <a:latin typeface="Roboto"/>
                <a:cs typeface="Roboto"/>
              </a:rPr>
              <a:t>echnology</a:t>
            </a:r>
            <a:endParaRPr sz="1800" dirty="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</a:pPr>
            <a:r>
              <a:rPr sz="1800" spc="-20" dirty="0" err="1">
                <a:latin typeface="Roboto"/>
                <a:cs typeface="Roboto"/>
              </a:rPr>
              <a:t>Mangalo</a:t>
            </a:r>
            <a:r>
              <a:rPr lang="en-IN" sz="1800" spc="-20" dirty="0">
                <a:latin typeface="Roboto"/>
                <a:cs typeface="Roboto"/>
              </a:rPr>
              <a:t>r</a:t>
            </a:r>
            <a:r>
              <a:rPr sz="1800" spc="-20" dirty="0">
                <a:latin typeface="Roboto"/>
                <a:cs typeface="Roboto"/>
              </a:rPr>
              <a:t>e-574199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18AA6D0A-C252-BA72-86CE-D25B34E3E891}"/>
              </a:ext>
            </a:extLst>
          </p:cNvPr>
          <p:cNvSpPr txBox="1"/>
          <p:nvPr/>
        </p:nvSpPr>
        <p:spPr>
          <a:xfrm>
            <a:off x="3303523" y="3134995"/>
            <a:ext cx="21247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3505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Arial"/>
                <a:cs typeface="Arial"/>
              </a:rPr>
              <a:t>Faiza</a:t>
            </a:r>
            <a:r>
              <a:rPr sz="1800" b="1" spc="400" dirty="0">
                <a:latin typeface="Arial"/>
                <a:cs typeface="Arial"/>
              </a:rPr>
              <a:t> </a:t>
            </a:r>
            <a:r>
              <a:rPr sz="1800" b="1" spc="-40" dirty="0">
                <a:latin typeface="Arial"/>
                <a:cs typeface="Arial"/>
              </a:rPr>
              <a:t>shareef 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75" dirty="0">
                <a:latin typeface="Arial"/>
                <a:cs typeface="Arial"/>
              </a:rPr>
              <a:t>Ni</a:t>
            </a:r>
            <a:r>
              <a:rPr sz="1800" b="1" spc="-85" dirty="0">
                <a:latin typeface="Arial"/>
                <a:cs typeface="Arial"/>
              </a:rPr>
              <a:t>g</a:t>
            </a:r>
            <a:r>
              <a:rPr sz="1800" b="1" spc="-75" dirty="0">
                <a:latin typeface="Arial"/>
                <a:cs typeface="Arial"/>
              </a:rPr>
              <a:t>ah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80" dirty="0">
                <a:latin typeface="Arial"/>
                <a:cs typeface="Arial"/>
              </a:rPr>
              <a:t>Rehe</a:t>
            </a:r>
            <a:r>
              <a:rPr sz="1800" b="1" spc="-60" dirty="0">
                <a:latin typeface="Arial"/>
                <a:cs typeface="Arial"/>
              </a:rPr>
              <a:t>m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85" dirty="0">
                <a:latin typeface="Arial"/>
                <a:cs typeface="Arial"/>
              </a:rPr>
              <a:t>Sha</a:t>
            </a:r>
            <a:r>
              <a:rPr sz="1800" b="1" spc="-35" dirty="0">
                <a:latin typeface="Arial"/>
                <a:cs typeface="Arial"/>
              </a:rPr>
              <a:t>ik  </a:t>
            </a:r>
            <a:r>
              <a:rPr sz="1800" b="1" spc="-95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13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Saj</a:t>
            </a:r>
            <a:r>
              <a:rPr sz="1800" b="1" spc="-40" dirty="0">
                <a:latin typeface="Arial"/>
                <a:cs typeface="Arial"/>
              </a:rPr>
              <a:t>j</a:t>
            </a:r>
            <a:r>
              <a:rPr sz="1800" b="1" spc="-90" dirty="0">
                <a:latin typeface="Arial"/>
                <a:cs typeface="Arial"/>
              </a:rPr>
              <a:t>a</a:t>
            </a:r>
            <a:r>
              <a:rPr sz="1800" b="1" spc="-95" dirty="0">
                <a:latin typeface="Arial"/>
                <a:cs typeface="Arial"/>
              </a:rPr>
              <a:t>d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-95" dirty="0">
                <a:latin typeface="Arial"/>
                <a:cs typeface="Arial"/>
              </a:rPr>
              <a:t>Ahm</a:t>
            </a:r>
            <a:r>
              <a:rPr sz="1800" b="1" spc="-75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80" dirty="0">
                <a:latin typeface="Arial"/>
                <a:cs typeface="Arial"/>
              </a:rPr>
              <a:t>Saad </a:t>
            </a:r>
            <a:r>
              <a:rPr sz="1800" b="1" spc="-90" dirty="0">
                <a:latin typeface="Arial"/>
                <a:cs typeface="Arial"/>
              </a:rPr>
              <a:t>Ada</a:t>
            </a:r>
            <a:r>
              <a:rPr sz="1800" b="1" spc="-120" dirty="0">
                <a:latin typeface="Arial"/>
                <a:cs typeface="Arial"/>
              </a:rPr>
              <a:t>m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95" dirty="0">
                <a:latin typeface="Arial"/>
                <a:cs typeface="Arial"/>
              </a:rPr>
              <a:t>Ban</a:t>
            </a:r>
            <a:r>
              <a:rPr sz="1800" b="1" spc="-105" dirty="0">
                <a:latin typeface="Arial"/>
                <a:cs typeface="Arial"/>
              </a:rPr>
              <a:t>dad</a:t>
            </a:r>
            <a:r>
              <a:rPr sz="1800" b="1" spc="-135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8837C181-75D9-8539-17D6-694D725F67F4}"/>
              </a:ext>
            </a:extLst>
          </p:cNvPr>
          <p:cNvSpPr txBox="1"/>
          <p:nvPr/>
        </p:nvSpPr>
        <p:spPr>
          <a:xfrm>
            <a:off x="7694803" y="3134995"/>
            <a:ext cx="13233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00"/>
              </a:spcBef>
            </a:pPr>
            <a:r>
              <a:rPr sz="1800" b="1" spc="-140" dirty="0">
                <a:latin typeface="Arial"/>
                <a:cs typeface="Arial"/>
              </a:rPr>
              <a:t>4BP19CS015</a:t>
            </a:r>
            <a:endParaRPr sz="18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</a:pPr>
            <a:r>
              <a:rPr sz="1800" b="1" spc="-140" dirty="0">
                <a:latin typeface="Arial"/>
                <a:cs typeface="Arial"/>
              </a:rPr>
              <a:t>4BP19C</a:t>
            </a: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5" dirty="0">
                <a:latin typeface="Arial"/>
                <a:cs typeface="Arial"/>
              </a:rPr>
              <a:t>048</a:t>
            </a:r>
            <a:endParaRPr sz="1800">
              <a:latin typeface="Arial"/>
              <a:cs typeface="Arial"/>
            </a:endParaRPr>
          </a:p>
          <a:p>
            <a:pPr marL="40640">
              <a:lnSpc>
                <a:spcPct val="100000"/>
              </a:lnSpc>
            </a:pPr>
            <a:r>
              <a:rPr sz="1800" b="1" spc="-110" dirty="0">
                <a:latin typeface="Arial"/>
                <a:cs typeface="Arial"/>
              </a:rPr>
              <a:t>4BP19CS052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105" dirty="0">
                <a:latin typeface="Arial"/>
                <a:cs typeface="Arial"/>
              </a:rPr>
              <a:t>4BP19CS053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988FA760-CEEC-734F-D870-8A9861D90D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8789" y="367998"/>
            <a:ext cx="99669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VISVESVARAYA</a:t>
            </a:r>
            <a:r>
              <a:rPr sz="2800" b="1" spc="-1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sz="28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TECHNOLOGICAL</a:t>
            </a:r>
            <a:r>
              <a:rPr sz="2800" b="1" spc="-10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sz="2800" b="1" spc="-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UNIVERSITY,BELGAVI</a:t>
            </a:r>
          </a:p>
        </p:txBody>
      </p:sp>
      <p:pic>
        <p:nvPicPr>
          <p:cNvPr id="32" name="object 9">
            <a:extLst>
              <a:ext uri="{FF2B5EF4-FFF2-40B4-BE49-F238E27FC236}">
                <a16:creationId xmlns:a16="http://schemas.microsoft.com/office/drawing/2014/main" id="{246DFF62-1C59-5722-6322-28B8072EF1A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11009" y="4652215"/>
            <a:ext cx="3357425" cy="1495359"/>
          </a:xfrm>
          <a:prstGeom prst="rect">
            <a:avLst/>
          </a:prstGeo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1F62C147-4871-02FB-7F7E-205BB5B5BC60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1</a:t>
            </a:fld>
            <a:endParaRPr lang="en-US" altLang="zh-CN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1C99E5F-04A8-3702-6CB2-E4D49B0D98DE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914400"/>
            <a:ext cx="3994173" cy="2277580"/>
          </a:xfrm>
        </p:spPr>
        <p:txBody>
          <a:bodyPr/>
          <a:lstStyle/>
          <a:p>
            <a:r>
              <a:rPr lang="en-IN" sz="3200" b="1" u="sng" spc="14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OBJECTIVE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C75E918F-80AE-66BF-0D23-DCB95544691D}"/>
              </a:ext>
            </a:extLst>
          </p:cNvPr>
          <p:cNvSpPr txBox="1"/>
          <p:nvPr/>
        </p:nvSpPr>
        <p:spPr>
          <a:xfrm>
            <a:off x="3657600" y="1380554"/>
            <a:ext cx="8077200" cy="3401829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297815" indent="-285750">
              <a:lnSpc>
                <a:spcPct val="200000"/>
              </a:lnSpc>
              <a:spcBef>
                <a:spcPts val="1185"/>
              </a:spcBef>
              <a:buSzPct val="94444"/>
              <a:buFont typeface="Wingdings" panose="05000000000000000000" pitchFamily="2" charset="2"/>
              <a:buChar char="v"/>
              <a:tabLst>
                <a:tab pos="93980" algn="l"/>
              </a:tabLst>
            </a:pPr>
            <a:r>
              <a:rPr sz="1800" spc="-6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provide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safety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 </a:t>
            </a:r>
            <a:r>
              <a:rPr sz="1800" spc="-5" dirty="0">
                <a:latin typeface="Times New Roman"/>
                <a:cs typeface="Times New Roman"/>
              </a:rPr>
              <a:t>sewage workers</a:t>
            </a:r>
            <a:endParaRPr sz="1800" dirty="0">
              <a:latin typeface="Times New Roman"/>
              <a:cs typeface="Times New Roman"/>
            </a:endParaRPr>
          </a:p>
          <a:p>
            <a:pPr marL="297815" indent="-285750">
              <a:lnSpc>
                <a:spcPct val="200000"/>
              </a:lnSpc>
              <a:spcBef>
                <a:spcPts val="1080"/>
              </a:spcBef>
              <a:buSzPct val="94444"/>
              <a:buFont typeface="Wingdings" panose="05000000000000000000" pitchFamily="2" charset="2"/>
              <a:buChar char="v"/>
              <a:tabLst>
                <a:tab pos="93980" algn="l"/>
              </a:tabLst>
            </a:pPr>
            <a:r>
              <a:rPr sz="1800" spc="-60" dirty="0">
                <a:latin typeface="Times New Roman"/>
                <a:cs typeface="Times New Roman"/>
              </a:rPr>
              <a:t>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avoid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deaths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sewage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workers</a:t>
            </a:r>
            <a:r>
              <a:rPr sz="1800" dirty="0">
                <a:latin typeface="Times New Roman"/>
                <a:cs typeface="Times New Roman"/>
              </a:rPr>
              <a:t> due 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toxic </a:t>
            </a:r>
            <a:r>
              <a:rPr sz="1800" spc="-5" dirty="0">
                <a:latin typeface="Times New Roman"/>
                <a:cs typeface="Times New Roman"/>
              </a:rPr>
              <a:t>gasses.</a:t>
            </a:r>
            <a:endParaRPr sz="1800" dirty="0">
              <a:latin typeface="Times New Roman"/>
              <a:cs typeface="Times New Roman"/>
            </a:endParaRPr>
          </a:p>
          <a:p>
            <a:pPr marL="297815" indent="-285750">
              <a:lnSpc>
                <a:spcPct val="200000"/>
              </a:lnSpc>
              <a:spcBef>
                <a:spcPts val="1080"/>
              </a:spcBef>
              <a:buSzPct val="94444"/>
              <a:buFont typeface="Wingdings" panose="05000000000000000000" pitchFamily="2" charset="2"/>
              <a:buChar char="v"/>
              <a:tabLst>
                <a:tab pos="93980" algn="l"/>
              </a:tabLst>
            </a:pPr>
            <a:r>
              <a:rPr sz="1800" spc="-6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update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readings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display.</a:t>
            </a:r>
            <a:endParaRPr sz="1800" dirty="0">
              <a:latin typeface="Times New Roman"/>
              <a:cs typeface="Times New Roman"/>
            </a:endParaRPr>
          </a:p>
          <a:p>
            <a:pPr marL="297815" indent="-285750">
              <a:lnSpc>
                <a:spcPct val="200000"/>
              </a:lnSpc>
              <a:spcBef>
                <a:spcPts val="1080"/>
              </a:spcBef>
              <a:buSzPct val="94444"/>
              <a:buFont typeface="Wingdings" panose="05000000000000000000" pitchFamily="2" charset="2"/>
              <a:buChar char="v"/>
              <a:tabLst>
                <a:tab pos="93980" algn="l"/>
              </a:tabLst>
            </a:pPr>
            <a:r>
              <a:rPr sz="1800" spc="-6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alert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worker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any parameters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exceed.</a:t>
            </a:r>
          </a:p>
          <a:p>
            <a:pPr marL="297815" indent="-285750">
              <a:lnSpc>
                <a:spcPct val="200000"/>
              </a:lnSpc>
              <a:spcBef>
                <a:spcPts val="1080"/>
              </a:spcBef>
              <a:buSzPct val="94444"/>
              <a:buFont typeface="Wingdings" panose="05000000000000000000" pitchFamily="2" charset="2"/>
              <a:buChar char="v"/>
              <a:tabLst>
                <a:tab pos="93980" algn="l"/>
              </a:tabLst>
            </a:pP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soon</a:t>
            </a:r>
            <a:r>
              <a:rPr sz="1800" spc="-5" dirty="0">
                <a:latin typeface="Times New Roman"/>
                <a:cs typeface="Times New Roman"/>
              </a:rPr>
              <a:t> as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parameters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exceeds,</a:t>
            </a:r>
            <a:r>
              <a:rPr lang="en-US" sz="1800" dirty="0">
                <a:latin typeface="Times New Roman"/>
                <a:cs typeface="Times New Roman"/>
              </a:rPr>
              <a:t> it updates the values in </a:t>
            </a:r>
            <a:r>
              <a:rPr lang="en-US" sz="1800" dirty="0" err="1">
                <a:latin typeface="Times New Roman"/>
                <a:cs typeface="Times New Roman"/>
              </a:rPr>
              <a:t>Thngspeak</a:t>
            </a:r>
            <a:r>
              <a:rPr sz="18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17946C50-66EA-241C-CB0E-5EC5C85E2E3C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10</a:t>
            </a:fld>
            <a:endParaRPr lang="en-US" altLang="zh-CN" dirty="0"/>
          </a:p>
        </p:txBody>
      </p:sp>
      <p:sp>
        <p:nvSpPr>
          <p:cNvPr id="31" name="Footer Placeholder 3">
            <a:extLst>
              <a:ext uri="{FF2B5EF4-FFF2-40B4-BE49-F238E27FC236}">
                <a16:creationId xmlns:a16="http://schemas.microsoft.com/office/drawing/2014/main" id="{6F13DEE0-AE2A-CC0B-4145-E8C7D985B467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AD89633D-A1D0-7A73-3DC0-E14F9446C4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1714" y="244146"/>
            <a:ext cx="461853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sng" spc="9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ME</a:t>
            </a:r>
            <a:r>
              <a:rPr lang="en-IN" sz="3600" b="1" u="sng" spc="9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T</a:t>
            </a:r>
            <a:r>
              <a:rPr sz="3600" b="1" u="sng" spc="9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HEDOLOGY</a:t>
            </a:r>
            <a:endParaRPr sz="36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  <a:cs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D92CA-CE5B-DEBB-2A2D-3CE0DDAF2B5D}"/>
              </a:ext>
            </a:extLst>
          </p:cNvPr>
          <p:cNvSpPr txBox="1"/>
          <p:nvPr/>
        </p:nvSpPr>
        <p:spPr>
          <a:xfrm>
            <a:off x="304799" y="1106014"/>
            <a:ext cx="10412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2800" b="1" spc="5" dirty="0">
                <a:latin typeface="Arial"/>
                <a:cs typeface="Arial"/>
              </a:rPr>
              <a:t>H</a:t>
            </a:r>
            <a:r>
              <a:rPr lang="en-IN" sz="2800" b="1" spc="10" dirty="0">
                <a:latin typeface="Arial"/>
                <a:cs typeface="Arial"/>
              </a:rPr>
              <a:t>a</a:t>
            </a:r>
            <a:r>
              <a:rPr lang="en-IN" sz="2800" b="1" spc="45" dirty="0">
                <a:latin typeface="Arial"/>
                <a:cs typeface="Arial"/>
              </a:rPr>
              <a:t>r</a:t>
            </a:r>
            <a:r>
              <a:rPr lang="en-IN" sz="2800" b="1" spc="-85" dirty="0">
                <a:latin typeface="Arial"/>
                <a:cs typeface="Arial"/>
              </a:rPr>
              <a:t>d</a:t>
            </a:r>
            <a:r>
              <a:rPr lang="en-IN" sz="2800" b="1" spc="-95" dirty="0">
                <a:latin typeface="Arial"/>
                <a:cs typeface="Arial"/>
              </a:rPr>
              <a:t>w</a:t>
            </a:r>
            <a:r>
              <a:rPr lang="en-IN" sz="2800" b="1" dirty="0">
                <a:latin typeface="Arial"/>
                <a:cs typeface="Arial"/>
              </a:rPr>
              <a:t>a</a:t>
            </a:r>
            <a:r>
              <a:rPr lang="en-IN" sz="2800" b="1" spc="30" dirty="0">
                <a:latin typeface="Arial"/>
                <a:cs typeface="Arial"/>
              </a:rPr>
              <a:t>r</a:t>
            </a:r>
            <a:r>
              <a:rPr lang="en-IN" sz="2800" b="1" spc="-20" dirty="0">
                <a:latin typeface="Arial"/>
                <a:cs typeface="Arial"/>
              </a:rPr>
              <a:t>e</a:t>
            </a:r>
            <a:r>
              <a:rPr lang="en-IN" sz="2800" b="1" spc="-114" dirty="0">
                <a:latin typeface="Arial"/>
                <a:cs typeface="Arial"/>
              </a:rPr>
              <a:t> </a:t>
            </a:r>
            <a:r>
              <a:rPr lang="en-IN" sz="2800" b="1" spc="-130" dirty="0">
                <a:latin typeface="Arial"/>
                <a:cs typeface="Arial"/>
              </a:rPr>
              <a:t>C</a:t>
            </a:r>
            <a:r>
              <a:rPr lang="en-IN" sz="2800" b="1" spc="-135" dirty="0">
                <a:latin typeface="Arial"/>
                <a:cs typeface="Arial"/>
              </a:rPr>
              <a:t>o</a:t>
            </a:r>
            <a:r>
              <a:rPr lang="en-IN" sz="2800" b="1" spc="-105" dirty="0">
                <a:latin typeface="Arial"/>
                <a:cs typeface="Arial"/>
              </a:rPr>
              <a:t>m</a:t>
            </a:r>
            <a:r>
              <a:rPr lang="en-IN" sz="2800" b="1" spc="-85" dirty="0">
                <a:latin typeface="Arial"/>
                <a:cs typeface="Arial"/>
              </a:rPr>
              <a:t>p</a:t>
            </a:r>
            <a:r>
              <a:rPr lang="en-IN" sz="2800" b="1" spc="-135" dirty="0">
                <a:latin typeface="Arial"/>
                <a:cs typeface="Arial"/>
              </a:rPr>
              <a:t>on</a:t>
            </a:r>
            <a:r>
              <a:rPr lang="en-IN" sz="2800" b="1" spc="-35" dirty="0">
                <a:latin typeface="Arial"/>
                <a:cs typeface="Arial"/>
              </a:rPr>
              <a:t>e</a:t>
            </a:r>
            <a:r>
              <a:rPr lang="en-IN" sz="2800" b="1" spc="-135" dirty="0">
                <a:latin typeface="Arial"/>
                <a:cs typeface="Arial"/>
              </a:rPr>
              <a:t>n</a:t>
            </a:r>
            <a:r>
              <a:rPr lang="en-IN" sz="2800" b="1" spc="75" dirty="0">
                <a:latin typeface="Arial"/>
                <a:cs typeface="Arial"/>
              </a:rPr>
              <a:t>t</a:t>
            </a:r>
            <a:r>
              <a:rPr lang="en-IN" sz="2800" b="1" spc="-45" dirty="0">
                <a:latin typeface="Arial"/>
                <a:cs typeface="Arial"/>
              </a:rPr>
              <a:t>s</a:t>
            </a:r>
            <a:endParaRPr lang="en-IN" sz="28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88540-5E74-35C6-91B7-49E661AAC5BD}"/>
              </a:ext>
            </a:extLst>
          </p:cNvPr>
          <p:cNvSpPr txBox="1"/>
          <p:nvPr/>
        </p:nvSpPr>
        <p:spPr>
          <a:xfrm>
            <a:off x="268705" y="2842397"/>
            <a:ext cx="6199464" cy="2976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Arduino Nano is a compact and versatile microcontroller board,  based on the ATmega328P microcontroller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small size, measuring just 45mm x 18mm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ATmega328P microcontroller, which runs at a clock speed of 16 MHz It has 32KB of flash memory for storing the program code and 2KB of SRAM for data storage</a:t>
            </a:r>
            <a:endParaRPr lang="en-I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13568-E720-C332-C37B-BFEF4070250C}"/>
              </a:ext>
            </a:extLst>
          </p:cNvPr>
          <p:cNvSpPr txBox="1"/>
          <p:nvPr/>
        </p:nvSpPr>
        <p:spPr>
          <a:xfrm>
            <a:off x="320437" y="218058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1.</a:t>
            </a:r>
            <a:r>
              <a:rPr lang="en-US" sz="2400" b="1" spc="405" dirty="0"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latin typeface="Times New Roman"/>
                <a:cs typeface="Times New Roman"/>
              </a:rPr>
              <a:t>Arduino Nano </a:t>
            </a:r>
            <a:endParaRPr lang="en-IN" sz="2400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C6893BC-18D9-458E-8542-8DCA1A2D26C1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" r="5099"/>
          <a:stretch>
            <a:fillRect/>
          </a:stretch>
        </p:blipFill>
        <p:spPr/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9B24E7E-3DA2-CF4B-EE8D-0EA7B28E4CC4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11</a:t>
            </a:fld>
            <a:endParaRPr lang="en-US" altLang="zh-CN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2636685C-5DBC-6300-3C8E-09DD0E009806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</p:spTree>
    <p:extLst>
      <p:ext uri="{BB962C8B-B14F-4D97-AF65-F5344CB8AC3E}">
        <p14:creationId xmlns:p14="http://schemas.microsoft.com/office/powerpoint/2010/main" val="179308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05EECA4-AB32-C351-F4EB-8CC207D16A89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8" r="16368"/>
          <a:stretch>
            <a:fillRect/>
          </a:stretch>
        </p:blipFill>
        <p:spPr/>
      </p:pic>
      <p:sp>
        <p:nvSpPr>
          <p:cNvPr id="16" name="object 4">
            <a:extLst>
              <a:ext uri="{FF2B5EF4-FFF2-40B4-BE49-F238E27FC236}">
                <a16:creationId xmlns:a16="http://schemas.microsoft.com/office/drawing/2014/main" id="{3E4DB5C5-6AC6-648F-6112-1105C0897847}"/>
              </a:ext>
            </a:extLst>
          </p:cNvPr>
          <p:cNvSpPr txBox="1"/>
          <p:nvPr/>
        </p:nvSpPr>
        <p:spPr>
          <a:xfrm>
            <a:off x="331211" y="2188147"/>
            <a:ext cx="6667500" cy="32780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spc="-5" dirty="0">
                <a:latin typeface="Times New Roman"/>
                <a:cs typeface="Times New Roman"/>
              </a:rPr>
              <a:t>It </a:t>
            </a:r>
            <a:r>
              <a:rPr dirty="0">
                <a:latin typeface="Times New Roman"/>
                <a:cs typeface="Times New Roman"/>
              </a:rPr>
              <a:t>is a </a:t>
            </a:r>
            <a:r>
              <a:rPr spc="-5" dirty="0">
                <a:latin typeface="Times New Roman"/>
                <a:cs typeface="Times New Roman"/>
              </a:rPr>
              <a:t>sensor </a:t>
            </a:r>
            <a:r>
              <a:rPr dirty="0">
                <a:latin typeface="Times New Roman"/>
                <a:cs typeface="Times New Roman"/>
              </a:rPr>
              <a:t>belonging to the </a:t>
            </a:r>
            <a:r>
              <a:rPr spc="-5" dirty="0">
                <a:latin typeface="Times New Roman"/>
                <a:cs typeface="Times New Roman"/>
              </a:rPr>
              <a:t>MQ </a:t>
            </a:r>
            <a:r>
              <a:rPr dirty="0">
                <a:latin typeface="Times New Roman"/>
                <a:cs typeface="Times New Roman"/>
              </a:rPr>
              <a:t>series which is capable of detecting carbon </a:t>
            </a:r>
            <a:r>
              <a:rPr spc="-5" dirty="0">
                <a:latin typeface="Times New Roman"/>
                <a:cs typeface="Times New Roman"/>
              </a:rPr>
              <a:t>monoxide(CO), </a:t>
            </a:r>
            <a:r>
              <a:rPr dirty="0">
                <a:latin typeface="Times New Roman"/>
                <a:cs typeface="Times New Roman"/>
              </a:rPr>
              <a:t> Methane(Ch4),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and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flammable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gases.</a:t>
            </a:r>
            <a:r>
              <a:rPr spc="5" dirty="0">
                <a:latin typeface="Times New Roman"/>
                <a:cs typeface="Times New Roman"/>
              </a:rPr>
              <a:t> </a:t>
            </a:r>
            <a:endParaRPr lang="en-IN" spc="5" dirty="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spc="-5" dirty="0">
                <a:latin typeface="Times New Roman"/>
                <a:cs typeface="Times New Roman"/>
              </a:rPr>
              <a:t>Sewage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workers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are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often</a:t>
            </a:r>
            <a:r>
              <a:rPr spc="-5" dirty="0">
                <a:latin typeface="Times New Roman"/>
                <a:cs typeface="Times New Roman"/>
              </a:rPr>
              <a:t> exposed </a:t>
            </a:r>
            <a:r>
              <a:rPr dirty="0">
                <a:latin typeface="Times New Roman"/>
                <a:cs typeface="Times New Roman"/>
              </a:rPr>
              <a:t>to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these gases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hence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this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sensor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can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be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used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to </a:t>
            </a:r>
            <a:r>
              <a:rPr spc="-434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keep a check on </a:t>
            </a:r>
            <a:r>
              <a:rPr spc="-5" dirty="0">
                <a:latin typeface="Times New Roman"/>
                <a:cs typeface="Times New Roman"/>
              </a:rPr>
              <a:t>gas </a:t>
            </a:r>
            <a:r>
              <a:rPr dirty="0">
                <a:latin typeface="Times New Roman"/>
                <a:cs typeface="Times New Roman"/>
              </a:rPr>
              <a:t>levels. </a:t>
            </a:r>
            <a:endParaRPr lang="en-IN" dirty="0">
              <a:latin typeface="Times New Roman"/>
              <a:cs typeface="Times New Roman"/>
            </a:endParaRPr>
          </a:p>
          <a:p>
            <a:pPr marL="12700" marR="5080">
              <a:lnSpc>
                <a:spcPct val="200000"/>
              </a:lnSpc>
              <a:spcBef>
                <a:spcPts val="100"/>
              </a:spcBef>
            </a:pPr>
            <a:r>
              <a:rPr dirty="0">
                <a:latin typeface="Times New Roman"/>
                <a:cs typeface="Times New Roman"/>
              </a:rPr>
              <a:t>.</a:t>
            </a:r>
            <a:endParaRPr lang="en-IN" spc="-25" dirty="0">
              <a:latin typeface="Times New Roman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043B1-430A-493F-992B-67B308F1B807}"/>
              </a:ext>
            </a:extLst>
          </p:cNvPr>
          <p:cNvSpPr txBox="1"/>
          <p:nvPr/>
        </p:nvSpPr>
        <p:spPr>
          <a:xfrm>
            <a:off x="331211" y="1467143"/>
            <a:ext cx="3627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spc="-5" dirty="0">
                <a:latin typeface="Times New Roman"/>
                <a:cs typeface="Times New Roman"/>
              </a:rPr>
              <a:t>2. MQ2 </a:t>
            </a:r>
            <a:r>
              <a:rPr lang="en-IN" sz="2400" b="1" dirty="0">
                <a:latin typeface="Times New Roman"/>
                <a:cs typeface="Times New Roman"/>
              </a:rPr>
              <a:t>Gas </a:t>
            </a:r>
            <a:r>
              <a:rPr lang="en-IN" sz="2400" b="1" spc="-5" dirty="0">
                <a:latin typeface="Times New Roman"/>
                <a:cs typeface="Times New Roman"/>
              </a:rPr>
              <a:t>Sensor </a:t>
            </a:r>
            <a:endParaRPr lang="en-IN" sz="2400" b="1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33847EB0-BE7F-0DE7-B35D-32DBF219A173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12</a:t>
            </a:fld>
            <a:endParaRPr lang="en-US" altLang="zh-CN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F4979E41-9F2B-6EF8-11AE-CBC2B83BCB17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895CE64-E6FD-4AB4-C57C-E4FFEC56BA1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" r="5099"/>
          <a:stretch>
            <a:fillRect/>
          </a:stretch>
        </p:blipFill>
        <p:spPr/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B3B300CD-FD7F-7FB1-75DD-C3646C4B95A2}"/>
              </a:ext>
            </a:extLst>
          </p:cNvPr>
          <p:cNvSpPr txBox="1"/>
          <p:nvPr/>
        </p:nvSpPr>
        <p:spPr>
          <a:xfrm>
            <a:off x="449970" y="1905000"/>
            <a:ext cx="6858000" cy="37666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MAX30100 is an integrated pulse oximetry and heartrate monitor sensor solution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pc="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5080" indent="-28575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combines two LEDs, a photodetector, signal processing to detect pulse oximetry and heart-rate signals</a:t>
            </a:r>
          </a:p>
          <a:p>
            <a:pPr marL="298450" marR="5080" indent="-28575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MAX30100 has an on-chip temperature sensor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5080" indent="-28575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SpO2 subsystem in the MAX30100 is composed of ambient light cancellation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5080" indent="-28575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operates from 1.8V and 3.3V power supplies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endParaRPr lang="en-IN" spc="-25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A977A9-01A8-3289-1F6C-8380EEE8BEB8}"/>
              </a:ext>
            </a:extLst>
          </p:cNvPr>
          <p:cNvSpPr txBox="1"/>
          <p:nvPr/>
        </p:nvSpPr>
        <p:spPr>
          <a:xfrm>
            <a:off x="478044" y="1219200"/>
            <a:ext cx="5465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spc="-5" dirty="0">
                <a:latin typeface="Times New Roman"/>
                <a:cs typeface="Times New Roman"/>
              </a:rPr>
              <a:t>3. MAX30100 PULSE OXIMETER </a:t>
            </a:r>
            <a:endParaRPr lang="en-IN" sz="2400" b="1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654052DA-0CDB-A60E-D5B5-EDEBFD187EC2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13</a:t>
            </a:fld>
            <a:endParaRPr lang="en-US" altLang="zh-CN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B8CEE723-4213-F510-5ADC-5E994F504C77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</p:spTree>
    <p:extLst>
      <p:ext uri="{BB962C8B-B14F-4D97-AF65-F5344CB8AC3E}">
        <p14:creationId xmlns:p14="http://schemas.microsoft.com/office/powerpoint/2010/main" val="32804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1AF63A2-8FC3-378D-7125-D1FF19A9D8D7}"/>
              </a:ext>
            </a:extLst>
          </p:cNvPr>
          <p:cNvSpPr txBox="1"/>
          <p:nvPr/>
        </p:nvSpPr>
        <p:spPr>
          <a:xfrm>
            <a:off x="343243" y="1981200"/>
            <a:ext cx="6438558" cy="32780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sensor has ten exposed copper traces.</a:t>
            </a:r>
          </a:p>
          <a:p>
            <a:pPr marL="298450" marR="5080" indent="-28575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more water the sensor is immersed in, the better the conductivity and the lower the resistance</a:t>
            </a:r>
          </a:p>
          <a:p>
            <a:pPr marL="298450" marR="5080" indent="-28575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sensor generates an output voltage proportional to the resistance; by measuring this voltage, the water level can be determined</a:t>
            </a:r>
            <a:endParaRPr lang="en-IN" spc="-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87D95F-BC6B-C2E2-6F11-0646EEC79D5F}"/>
              </a:ext>
            </a:extLst>
          </p:cNvPr>
          <p:cNvSpPr txBox="1"/>
          <p:nvPr/>
        </p:nvSpPr>
        <p:spPr>
          <a:xfrm>
            <a:off x="242978" y="1218469"/>
            <a:ext cx="47100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spc="-5" dirty="0">
                <a:latin typeface="Times New Roman"/>
                <a:cs typeface="Times New Roman"/>
              </a:rPr>
              <a:t>4. WATER LEVEL SENSOR </a:t>
            </a:r>
            <a:endParaRPr lang="en-IN" sz="2400" b="1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241C3A5-AEFE-E233-EAF2-56E7C6D4213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2" r="10712"/>
          <a:stretch>
            <a:fillRect/>
          </a:stretch>
        </p:blipFill>
        <p:spPr/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01D4D91D-B5E8-A4CD-CF2F-66F99F1D0486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14</a:t>
            </a:fld>
            <a:endParaRPr lang="en-US" altLang="zh-CN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EB4FF9B4-4833-421A-E880-531E8F8D4E25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</p:spTree>
    <p:extLst>
      <p:ext uri="{BB962C8B-B14F-4D97-AF65-F5344CB8AC3E}">
        <p14:creationId xmlns:p14="http://schemas.microsoft.com/office/powerpoint/2010/main" val="299287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1E05D29E-F9B0-460C-E791-7D70BDCFCEA6}"/>
              </a:ext>
            </a:extLst>
          </p:cNvPr>
          <p:cNvSpPr txBox="1"/>
          <p:nvPr/>
        </p:nvSpPr>
        <p:spPr>
          <a:xfrm>
            <a:off x="456392" y="2133600"/>
            <a:ext cx="6047873" cy="3832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Wi-Fi module, also known as a Wi-Fi chip or Wi-Fi module, is an essential component that enables devices to connect wirelessly to local area networks (LANs) and the internet </a:t>
            </a:r>
          </a:p>
          <a:p>
            <a:pPr marL="298450" marR="5080" indent="-28575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involves connecting the RX (receive) and TX (transmit) pins of the ESP8266 module to the corresponding pins on the Arduino Nano, allowing them to exchange data. </a:t>
            </a:r>
          </a:p>
          <a:p>
            <a:pPr marL="12700" marR="5080">
              <a:lnSpc>
                <a:spcPct val="200000"/>
              </a:lnSpc>
              <a:spcBef>
                <a:spcPts val="100"/>
              </a:spcBef>
            </a:pP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1E6B1-C09E-B64D-8758-A4B590AB844C}"/>
              </a:ext>
            </a:extLst>
          </p:cNvPr>
          <p:cNvSpPr txBox="1"/>
          <p:nvPr/>
        </p:nvSpPr>
        <p:spPr>
          <a:xfrm>
            <a:off x="484466" y="1219200"/>
            <a:ext cx="3506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spc="-5" dirty="0">
                <a:latin typeface="Times New Roman"/>
                <a:cs typeface="Times New Roman"/>
              </a:rPr>
              <a:t>5.WIFI MODULE</a:t>
            </a:r>
            <a:endParaRPr lang="en-IN" sz="2400" b="1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3E48425D-1E68-1F11-DF61-A6E0A5772DE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" r="5099"/>
          <a:stretch>
            <a:fillRect/>
          </a:stretch>
        </p:blipFill>
        <p:spPr/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B3AE4D27-4FC4-61A1-3E6E-E88B4B64D87D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15</a:t>
            </a:fld>
            <a:endParaRPr lang="en-US" altLang="zh-CN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361650D7-3F56-1622-8D61-DC8F94B2D985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</p:spTree>
    <p:extLst>
      <p:ext uri="{BB962C8B-B14F-4D97-AF65-F5344CB8AC3E}">
        <p14:creationId xmlns:p14="http://schemas.microsoft.com/office/powerpoint/2010/main" val="395364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E66B0EAD-C6A6-8720-BD2D-5710208AFE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00" y="137160"/>
            <a:ext cx="4185285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REQUIREMENTS</a:t>
            </a:r>
            <a:endParaRPr sz="32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64D6E02-DECF-65D5-7FF0-583A6E82BC43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16</a:t>
            </a:fld>
            <a:endParaRPr lang="en-US" altLang="zh-CN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42DD640-2582-ACF0-7D66-9195EE5FF2BC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90B5C4F-9E9E-7D35-5470-2945DC43A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708265"/>
              </p:ext>
            </p:extLst>
          </p:nvPr>
        </p:nvGraphicFramePr>
        <p:xfrm>
          <a:off x="3855085" y="981711"/>
          <a:ext cx="8032116" cy="57410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016058">
                  <a:extLst>
                    <a:ext uri="{9D8B030D-6E8A-4147-A177-3AD203B41FA5}">
                      <a16:colId xmlns:a16="http://schemas.microsoft.com/office/drawing/2014/main" val="499335269"/>
                    </a:ext>
                  </a:extLst>
                </a:gridCol>
                <a:gridCol w="4016058">
                  <a:extLst>
                    <a:ext uri="{9D8B030D-6E8A-4147-A177-3AD203B41FA5}">
                      <a16:colId xmlns:a16="http://schemas.microsoft.com/office/drawing/2014/main" val="2459576305"/>
                    </a:ext>
                  </a:extLst>
                </a:gridCol>
              </a:tblGrid>
              <a:tr h="77079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spc="-10" dirty="0"/>
                        <a:t>Software</a:t>
                      </a:r>
                      <a:r>
                        <a:rPr lang="en-IN" sz="1800" b="1" spc="-20" dirty="0"/>
                        <a:t> </a:t>
                      </a:r>
                      <a:r>
                        <a:rPr lang="en-IN" sz="1800" b="1" spc="-10" dirty="0"/>
                        <a:t>requirements</a:t>
                      </a:r>
                      <a:endParaRPr lang="en-IN" sz="1800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13970" lvl="0" algn="l" fontAlgn="base">
                        <a:lnSpc>
                          <a:spcPct val="150000"/>
                        </a:lnSpc>
                        <a:spcAft>
                          <a:spcPts val="250"/>
                        </a:spcAft>
                        <a:buClr>
                          <a:srgbClr val="000000"/>
                        </a:buClr>
                        <a:buSzPts val="1200"/>
                      </a:pPr>
                      <a:r>
                        <a:rPr lang="en-IN" sz="1800" b="1" spc="-10" dirty="0"/>
                        <a:t>Hardware</a:t>
                      </a:r>
                      <a:r>
                        <a:rPr lang="en-IN" sz="1800" b="1" spc="-25" dirty="0"/>
                        <a:t> </a:t>
                      </a:r>
                      <a:r>
                        <a:rPr lang="en-IN" sz="1800" b="1" spc="-10" dirty="0"/>
                        <a:t>requirements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27112"/>
                  </a:ext>
                </a:extLst>
              </a:tr>
              <a:tr h="4656556">
                <a:tc>
                  <a:txBody>
                    <a:bodyPr/>
                    <a:lstStyle/>
                    <a:p>
                      <a:pPr marL="342900" marR="13970" lvl="0" indent="-342900" algn="l" fontAlgn="base">
                        <a:lnSpc>
                          <a:spcPct val="150000"/>
                        </a:lnSpc>
                        <a:spcAft>
                          <a:spcPts val="1295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N" sz="1800" u="none" strike="noStrike" kern="1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Arduino IDE </a:t>
                      </a:r>
                    </a:p>
                    <a:p>
                      <a:pPr marL="342900" marR="13970" lvl="0" indent="-342900" algn="l" fontAlgn="base">
                        <a:lnSpc>
                          <a:spcPct val="150000"/>
                        </a:lnSpc>
                        <a:spcAft>
                          <a:spcPts val="25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N" sz="1800" u="none" strike="noStrike" kern="100" dirty="0" err="1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ThingSpeak</a:t>
                      </a:r>
                      <a:r>
                        <a:rPr lang="en-IN" sz="1800" u="none" strike="noStrike" kern="1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 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28575" lvl="0" indent="-342900" algn="just" fontAlgn="base">
                        <a:lnSpc>
                          <a:spcPct val="150000"/>
                        </a:lnSpc>
                        <a:spcAft>
                          <a:spcPts val="116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N" sz="1800" u="none" strike="noStrike" kern="1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Arduino Nano </a:t>
                      </a:r>
                    </a:p>
                    <a:p>
                      <a:pPr marL="342900" marR="28575" lvl="0" indent="-342900" algn="just" fontAlgn="base">
                        <a:lnSpc>
                          <a:spcPct val="150000"/>
                        </a:lnSpc>
                        <a:spcAft>
                          <a:spcPts val="1155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N" sz="1800" u="none" strike="noStrike" kern="100" dirty="0" err="1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Wifi</a:t>
                      </a:r>
                      <a:r>
                        <a:rPr lang="en-IN" sz="1800" u="none" strike="noStrike" kern="1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 Module </a:t>
                      </a:r>
                    </a:p>
                    <a:p>
                      <a:pPr marL="342900" marR="28575" lvl="0" indent="-342900" algn="just" fontAlgn="base">
                        <a:lnSpc>
                          <a:spcPct val="150000"/>
                        </a:lnSpc>
                        <a:spcAft>
                          <a:spcPts val="116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N" sz="1800" u="none" strike="noStrike" kern="1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Buzzer </a:t>
                      </a:r>
                    </a:p>
                    <a:p>
                      <a:pPr marL="342900" marR="28575" lvl="0" indent="-342900" algn="just" fontAlgn="base">
                        <a:lnSpc>
                          <a:spcPct val="150000"/>
                        </a:lnSpc>
                        <a:spcAft>
                          <a:spcPts val="1155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N" sz="1800" u="none" strike="noStrike" kern="1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Gas Sensor </a:t>
                      </a:r>
                    </a:p>
                    <a:p>
                      <a:pPr marL="342900" marR="28575" lvl="0" indent="-342900" algn="just" fontAlgn="base">
                        <a:lnSpc>
                          <a:spcPct val="150000"/>
                        </a:lnSpc>
                        <a:spcAft>
                          <a:spcPts val="116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N" sz="1800" u="none" strike="noStrike" kern="1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Power Supply </a:t>
                      </a:r>
                    </a:p>
                    <a:p>
                      <a:pPr marL="342900" marR="28575" lvl="0" indent="-342900" algn="just" fontAlgn="base">
                        <a:lnSpc>
                          <a:spcPct val="150000"/>
                        </a:lnSpc>
                        <a:spcAft>
                          <a:spcPts val="1145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N" sz="1800" u="none" strike="noStrike" kern="1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Pulse Sensor </a:t>
                      </a:r>
                    </a:p>
                    <a:p>
                      <a:pPr marL="342900" marR="28575" lvl="0" indent="-342900" algn="just" fontAlgn="base">
                        <a:lnSpc>
                          <a:spcPct val="150000"/>
                        </a:lnSpc>
                        <a:spcAft>
                          <a:spcPts val="1155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N" sz="1800" u="none" strike="noStrike" kern="1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Lcd Display </a:t>
                      </a:r>
                    </a:p>
                    <a:p>
                      <a:pPr marL="342900" marR="28575" lvl="0" indent="-342900" algn="just" fontAlgn="base">
                        <a:lnSpc>
                          <a:spcPct val="150000"/>
                        </a:lnSpc>
                        <a:spcAft>
                          <a:spcPts val="945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N" sz="1800" u="none" strike="noStrike" kern="1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Water Level Sensor </a:t>
                      </a:r>
                    </a:p>
                    <a:p>
                      <a:pPr marL="460375" indent="-6350" algn="l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2400" kern="10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988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34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8DBB4948-57D3-6E29-B76D-D29504863E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7600" y="177366"/>
            <a:ext cx="40386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3200" b="1" u="sng" spc="-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IMPLEMENTATION</a:t>
            </a:r>
            <a:endParaRPr sz="3200" b="1" u="sng" spc="-4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E56E7-D06C-9A0C-3F9D-FD4F5C46A7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2437" y="873580"/>
            <a:ext cx="11267125" cy="5184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B237C5-A2E0-63B6-14A7-B1090ACAFFD6}"/>
              </a:ext>
            </a:extLst>
          </p:cNvPr>
          <p:cNvSpPr txBox="1"/>
          <p:nvPr/>
        </p:nvSpPr>
        <p:spPr>
          <a:xfrm>
            <a:off x="4419600" y="631130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Fig 1 </a:t>
            </a:r>
            <a:r>
              <a:rPr lang="en-IN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Hardware Design </a:t>
            </a:r>
            <a:endParaRPr lang="en-IN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D4166-16C7-AB08-EA00-838864FEC294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17</a:t>
            </a:fld>
            <a:endParaRPr lang="en-US" altLang="zh-CN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B109DA6-677C-C7A0-A992-F30F4934AB4B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15" y="798438"/>
            <a:ext cx="6599429" cy="1325563"/>
          </a:xfrm>
        </p:spPr>
        <p:txBody>
          <a:bodyPr/>
          <a:lstStyle/>
          <a:p>
            <a:pPr marL="12700">
              <a:spcBef>
                <a:spcPts val="100"/>
              </a:spcBef>
            </a:pPr>
            <a:r>
              <a:rPr lang="en-IN" sz="2800" b="1" u="sng" kern="0" spc="-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SOFTWARE IMPLEMENTATION </a:t>
            </a:r>
            <a:endParaRPr lang="en-IN" sz="2800" u="sng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B59825-107B-9843-3E45-13F3A115D58B}"/>
              </a:ext>
            </a:extLst>
          </p:cNvPr>
          <p:cNvSpPr txBox="1"/>
          <p:nvPr/>
        </p:nvSpPr>
        <p:spPr>
          <a:xfrm>
            <a:off x="4240557" y="2703235"/>
            <a:ext cx="6096000" cy="2050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marR="43815" indent="-287020">
              <a:lnSpc>
                <a:spcPct val="25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ARDUINO IDE INSTALLATION </a:t>
            </a:r>
            <a:endParaRPr lang="en-US" sz="1850" dirty="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25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ARDUINO IDE SETUP </a:t>
            </a:r>
            <a:endParaRPr lang="en-US" sz="185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25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THINGSPEAK INSTALLATION AND SETUP 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452482D-D54E-48B1-4014-D6CD77271FA1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18</a:t>
            </a:fld>
            <a:endParaRPr lang="en-US" altLang="zh-CN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AEBD9EEB-5BA5-87F8-08C6-9E8368FBF372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B8DC3F-4829-37E6-8FFA-7577E443AD74}"/>
              </a:ext>
            </a:extLst>
          </p:cNvPr>
          <p:cNvSpPr txBox="1"/>
          <p:nvPr/>
        </p:nvSpPr>
        <p:spPr>
          <a:xfrm>
            <a:off x="3048000" y="18559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UPDATES AT THINKSPEAK </a:t>
            </a: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E4108D-FD51-0B30-5375-D2EABB1F45AC}"/>
              </a:ext>
            </a:extLst>
          </p:cNvPr>
          <p:cNvPicPr/>
          <p:nvPr/>
        </p:nvPicPr>
        <p:blipFill rotWithShape="1">
          <a:blip r:embed="rId2"/>
          <a:srcRect r="3204"/>
          <a:stretch/>
        </p:blipFill>
        <p:spPr>
          <a:xfrm>
            <a:off x="1866900" y="1295400"/>
            <a:ext cx="8496300" cy="42653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421C66-7A7B-3627-1B22-8B33C3EA9E3E}"/>
              </a:ext>
            </a:extLst>
          </p:cNvPr>
          <p:cNvSpPr txBox="1"/>
          <p:nvPr/>
        </p:nvSpPr>
        <p:spPr>
          <a:xfrm>
            <a:off x="2438400" y="5715000"/>
            <a:ext cx="7315200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5575" marR="177800" indent="-6350" algn="ctr">
              <a:lnSpc>
                <a:spcPct val="107000"/>
              </a:lnSpc>
              <a:spcAft>
                <a:spcPts val="610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 2 </a:t>
            </a:r>
            <a:r>
              <a:rPr lang="en-IN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Heart rate and SPO2 sensor values at updated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ThingSpeak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2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C3069-CB58-B419-BC95-F2EDC3EAA6ED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19</a:t>
            </a:fld>
            <a:endParaRPr lang="en-US" altLang="zh-CN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DFED4AA-D385-87EB-1B6A-B10731C894AF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</p:spTree>
    <p:extLst>
      <p:ext uri="{BB962C8B-B14F-4D97-AF65-F5344CB8AC3E}">
        <p14:creationId xmlns:p14="http://schemas.microsoft.com/office/powerpoint/2010/main" val="377234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295011"/>
            <a:ext cx="5175710" cy="1051149"/>
          </a:xfrm>
        </p:spPr>
        <p:txBody>
          <a:bodyPr/>
          <a:lstStyle/>
          <a:p>
            <a:pPr marL="12700">
              <a:lnSpc>
                <a:spcPct val="150000"/>
              </a:lnSpc>
              <a:spcBef>
                <a:spcPts val="484"/>
              </a:spcBef>
            </a:pPr>
            <a:r>
              <a:rPr lang="en-US" sz="4400" b="1" u="sng" spc="1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“SMA</a:t>
            </a:r>
            <a:r>
              <a:rPr lang="en-US" sz="4400" b="1" u="sng" spc="-1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R</a:t>
            </a:r>
            <a:r>
              <a:rPr lang="en-US" sz="4400" b="1" u="sng" spc="-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T</a:t>
            </a:r>
            <a:r>
              <a:rPr lang="en-US" sz="4400" b="1" u="sng" spc="-21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en-US" sz="4400" b="1" u="sng" spc="-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SAFE</a:t>
            </a:r>
            <a:r>
              <a:rPr lang="en-US" sz="4400" b="1" u="sng" spc="-6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T</a:t>
            </a:r>
            <a:r>
              <a:rPr lang="en-US" sz="4400" b="1" u="sng" spc="-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Y</a:t>
            </a:r>
            <a:r>
              <a:rPr lang="en-US" sz="4400" b="1" u="sng" spc="-24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en-US" sz="4400" b="1" u="sng" spc="-7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DEVIC</a:t>
            </a:r>
            <a:r>
              <a:rPr lang="en-US" sz="4400" b="1" u="sng" spc="-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E</a:t>
            </a:r>
            <a:r>
              <a:rPr lang="en-US" sz="4400" b="1" u="sng" spc="-17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en-US" sz="4400" b="1" u="sng" spc="1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FO</a:t>
            </a:r>
            <a:r>
              <a:rPr lang="en-US" sz="4400" b="1" u="sng" spc="1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R</a:t>
            </a:r>
            <a:r>
              <a:rPr lang="en-US" sz="4400" b="1" u="sng" spc="-14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en-US" sz="4400" b="1" u="sng" spc="-13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S</a:t>
            </a:r>
            <a:r>
              <a:rPr lang="en-US" sz="4400" b="1" u="sng" spc="-1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E</a:t>
            </a:r>
            <a:r>
              <a:rPr lang="en-US" sz="4400" b="1" u="sng" spc="-5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W</a:t>
            </a:r>
            <a:r>
              <a:rPr lang="en-US" sz="4400" b="1" u="sng" spc="9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A</a:t>
            </a:r>
            <a:r>
              <a:rPr lang="en-US" sz="4400" b="1" u="sng" spc="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GE</a:t>
            </a:r>
            <a:r>
              <a:rPr lang="en-US" sz="4400" b="1" u="sng" spc="-21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en-US" sz="4400" b="1" u="sng" spc="-4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W</a:t>
            </a:r>
            <a:r>
              <a:rPr lang="en-US" sz="4400" b="1" u="sng" spc="-3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ORKERS”</a:t>
            </a:r>
            <a:endParaRPr lang="en-US" sz="4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/>
              <a:cs typeface="Tahoma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3" y="3703534"/>
            <a:ext cx="4308923" cy="102654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761141"/>
            <a:ext cx="1918645" cy="17220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9386BB5-61CC-6631-15B6-904DC804794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18722" r="18722"/>
          <a:stretch>
            <a:fillRect/>
          </a:stretch>
        </p:blipFill>
        <p:spPr>
          <a:xfrm>
            <a:off x="5745001" y="-78467"/>
            <a:ext cx="6520763" cy="6936467"/>
          </a:xfr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82167F63-5240-6477-0B48-60700C5C49A7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2</a:t>
            </a:fld>
            <a:endParaRPr lang="en-US" altLang="zh-CN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D041630-A974-100C-B087-D08010BF5665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B8DC3F-4829-37E6-8FFA-7577E443AD74}"/>
              </a:ext>
            </a:extLst>
          </p:cNvPr>
          <p:cNvSpPr txBox="1"/>
          <p:nvPr/>
        </p:nvSpPr>
        <p:spPr>
          <a:xfrm>
            <a:off x="3048000" y="18559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UPDATES AT THINKSPEAK </a:t>
            </a: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54DBA5-25FB-16DE-B5DB-FCE0158A1F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38350" y="1257300"/>
            <a:ext cx="8267700" cy="4343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1DEE95-EC9E-C824-7050-46FFC3C3488D}"/>
              </a:ext>
            </a:extLst>
          </p:cNvPr>
          <p:cNvSpPr txBox="1"/>
          <p:nvPr/>
        </p:nvSpPr>
        <p:spPr>
          <a:xfrm>
            <a:off x="2038350" y="5804942"/>
            <a:ext cx="7696200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72210" indent="-6350" algn="l">
              <a:lnSpc>
                <a:spcPct val="107000"/>
              </a:lnSpc>
              <a:spcAft>
                <a:spcPts val="1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 3 :Gas sensor value and flood status at updated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ThingSpeak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2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2D3ADBA-7C43-965D-5D30-794FA0AE6B8D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20</a:t>
            </a:fld>
            <a:endParaRPr lang="en-US" altLang="zh-CN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C43DE1B7-2ECD-7152-9101-32CE15C46683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B8DC3F-4829-37E6-8FFA-7577E443AD74}"/>
              </a:ext>
            </a:extLst>
          </p:cNvPr>
          <p:cNvSpPr txBox="1"/>
          <p:nvPr/>
        </p:nvSpPr>
        <p:spPr>
          <a:xfrm>
            <a:off x="3048000" y="18559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UPDATES AT THINKSPEAK </a:t>
            </a: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C4BDB6-4F28-6FF4-7C90-453B6C758A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7216" y="1257300"/>
            <a:ext cx="8317568" cy="434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77E6FA-33A0-BFB1-CA2D-B6EE885F5E64}"/>
              </a:ext>
            </a:extLst>
          </p:cNvPr>
          <p:cNvSpPr txBox="1"/>
          <p:nvPr/>
        </p:nvSpPr>
        <p:spPr>
          <a:xfrm>
            <a:off x="3048000" y="5718299"/>
            <a:ext cx="636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 4 :Gas sensor status at updated </a:t>
            </a:r>
            <a:r>
              <a:rPr lang="en-I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ThingSpeak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(in danger)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083EF-D23C-9254-6080-E949BB7929A5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21</a:t>
            </a:fld>
            <a:endParaRPr lang="en-US" altLang="zh-CN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3BAF5B9-EF08-F693-0F29-A62A930B4261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</p:spTree>
    <p:extLst>
      <p:ext uri="{BB962C8B-B14F-4D97-AF65-F5344CB8AC3E}">
        <p14:creationId xmlns:p14="http://schemas.microsoft.com/office/powerpoint/2010/main" val="386526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B8DC3F-4829-37E6-8FFA-7577E443AD74}"/>
              </a:ext>
            </a:extLst>
          </p:cNvPr>
          <p:cNvSpPr txBox="1"/>
          <p:nvPr/>
        </p:nvSpPr>
        <p:spPr>
          <a:xfrm>
            <a:off x="3048000" y="18559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UPDATES AT THINKSPEAK </a:t>
            </a: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7E6FA-33A0-BFB1-CA2D-B6EE885F5E64}"/>
              </a:ext>
            </a:extLst>
          </p:cNvPr>
          <p:cNvSpPr txBox="1"/>
          <p:nvPr/>
        </p:nvSpPr>
        <p:spPr>
          <a:xfrm>
            <a:off x="3962400" y="5591047"/>
            <a:ext cx="636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 5 :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Flood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status at </a:t>
            </a:r>
            <a:r>
              <a:rPr lang="en-I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ThingSpeak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(in danger) 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3486E0-0766-6B61-823A-D4D2796A0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1203664"/>
            <a:ext cx="8153400" cy="4268169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2BB476E-77AE-D52B-721E-9085B439B58D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22</a:t>
            </a:fld>
            <a:endParaRPr lang="en-US" altLang="zh-CN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57E67D6-853D-803A-0CC1-C17282A38324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</p:spTree>
    <p:extLst>
      <p:ext uri="{BB962C8B-B14F-4D97-AF65-F5344CB8AC3E}">
        <p14:creationId xmlns:p14="http://schemas.microsoft.com/office/powerpoint/2010/main" val="382651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85434209-FE13-658F-D70A-139C5E481593}"/>
              </a:ext>
            </a:extLst>
          </p:cNvPr>
          <p:cNvSpPr txBox="1">
            <a:spLocks/>
          </p:cNvSpPr>
          <p:nvPr/>
        </p:nvSpPr>
        <p:spPr>
          <a:xfrm>
            <a:off x="2514600" y="533400"/>
            <a:ext cx="6858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200" b="1" u="sng" kern="0" spc="-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HARDWARE DEMONSTARTION</a:t>
            </a:r>
            <a:endParaRPr lang="en-IN" sz="3200" u="sng" kern="0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A1404-A636-CDB4-364A-12C716A219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57600" y="1676400"/>
            <a:ext cx="7086600" cy="4343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EC3DF-E1DF-152E-343C-2684CDEC06DF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23</a:t>
            </a:fld>
            <a:endParaRPr lang="en-US" altLang="zh-CN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3A72A09-3F33-5D3F-A046-3034D1491F37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</p:spTree>
    <p:extLst>
      <p:ext uri="{BB962C8B-B14F-4D97-AF65-F5344CB8AC3E}">
        <p14:creationId xmlns:p14="http://schemas.microsoft.com/office/powerpoint/2010/main" val="81747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85434209-FE13-658F-D70A-139C5E481593}"/>
              </a:ext>
            </a:extLst>
          </p:cNvPr>
          <p:cNvSpPr txBox="1">
            <a:spLocks/>
          </p:cNvSpPr>
          <p:nvPr/>
        </p:nvSpPr>
        <p:spPr>
          <a:xfrm>
            <a:off x="2514600" y="392149"/>
            <a:ext cx="6858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200" b="1" u="sng" kern="0" spc="-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HARDWARE DEMONSTARTION</a:t>
            </a:r>
            <a:endParaRPr lang="en-IN" sz="3200" u="sng" kern="0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pic>
        <p:nvPicPr>
          <p:cNvPr id="31" name="WhatsApp Video 2023-05-21 at 9.03.09 PM">
            <a:hlinkClick r:id="" action="ppaction://media"/>
            <a:extLst>
              <a:ext uri="{FF2B5EF4-FFF2-40B4-BE49-F238E27FC236}">
                <a16:creationId xmlns:a16="http://schemas.microsoft.com/office/drawing/2014/main" id="{9D732829-7DBC-99A9-8F84-920E34C640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7600" y="1240456"/>
            <a:ext cx="7543801" cy="5105400"/>
          </a:xfrm>
          <a:prstGeom prst="rect">
            <a:avLst/>
          </a:prstGeom>
        </p:spPr>
      </p:pic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4300F6E2-A2ED-3D2B-5B26-0B17CF28F931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24</a:t>
            </a:fld>
            <a:endParaRPr lang="en-US" altLang="zh-CN" dirty="0"/>
          </a:p>
        </p:txBody>
      </p:sp>
      <p:sp>
        <p:nvSpPr>
          <p:cNvPr id="36" name="Footer Placeholder 3">
            <a:extLst>
              <a:ext uri="{FF2B5EF4-FFF2-40B4-BE49-F238E27FC236}">
                <a16:creationId xmlns:a16="http://schemas.microsoft.com/office/drawing/2014/main" id="{463CFCB0-CBFF-8089-7407-0C34720991D5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</p:spTree>
    <p:extLst>
      <p:ext uri="{BB962C8B-B14F-4D97-AF65-F5344CB8AC3E}">
        <p14:creationId xmlns:p14="http://schemas.microsoft.com/office/powerpoint/2010/main" val="173339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68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B82500D5-4171-C7BF-A9A9-0658A66181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6600" y="457200"/>
            <a:ext cx="433591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u="sng" spc="-2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CONCLUSION</a:t>
            </a:r>
            <a:endParaRPr sz="40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  <a:cs typeface="Roboto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C5846353-D934-80A0-F2D6-F708A1EF4E8C}"/>
              </a:ext>
            </a:extLst>
          </p:cNvPr>
          <p:cNvSpPr txBox="1"/>
          <p:nvPr/>
        </p:nvSpPr>
        <p:spPr>
          <a:xfrm>
            <a:off x="3216441" y="1600200"/>
            <a:ext cx="8382001" cy="4141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This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device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designed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keeping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mind,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measurement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necessary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parameters,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which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needs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5" dirty="0">
                <a:latin typeface="Times New Roman"/>
                <a:cs typeface="Times New Roman"/>
              </a:rPr>
              <a:t> monitored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unhindered safety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workers.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35"/>
              </a:spcBef>
              <a:buFont typeface="Arial MT"/>
              <a:buChar char="•"/>
            </a:pPr>
            <a:endParaRPr sz="1850" dirty="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5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device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finds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major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application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4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household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sewage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systems,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municipal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manholes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sewage,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sewer,</a:t>
            </a:r>
            <a:r>
              <a:rPr sz="1800" dirty="0">
                <a:latin typeface="Times New Roman"/>
                <a:cs typeface="Times New Roman"/>
              </a:rPr>
              <a:t> deep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well,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gutters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drains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etc.</a:t>
            </a:r>
          </a:p>
          <a:p>
            <a:pPr>
              <a:lnSpc>
                <a:spcPct val="150000"/>
              </a:lnSpc>
              <a:spcBef>
                <a:spcPts val="30"/>
              </a:spcBef>
              <a:buFont typeface="Arial MT"/>
              <a:buChar char="•"/>
            </a:pPr>
            <a:endParaRPr sz="185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5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This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project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next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big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step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direction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safety.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With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some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small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simple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efforts,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it</a:t>
            </a:r>
            <a:endParaRPr sz="1800" dirty="0">
              <a:latin typeface="Times New Roman"/>
              <a:cs typeface="Times New Roman"/>
            </a:endParaRPr>
          </a:p>
          <a:p>
            <a:pPr marL="299085">
              <a:lnSpc>
                <a:spcPct val="150000"/>
              </a:lnSpc>
            </a:pP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deal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greatest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challenges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against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safety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hazards</a:t>
            </a:r>
            <a:r>
              <a:rPr sz="1800" spc="-5" dirty="0">
                <a:latin typeface="Times New Roman"/>
                <a:cs typeface="Times New Roman"/>
              </a:rPr>
              <a:t> by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using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modern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technology.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0F52FDD2-3117-8FC1-C517-B0DB5E9BA877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25</a:t>
            </a:fld>
            <a:endParaRPr lang="en-US" altLang="zh-CN" dirty="0"/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D59D6325-BBED-AB44-3A49-8C3828F29151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</p:spTree>
    <p:extLst>
      <p:ext uri="{BB962C8B-B14F-4D97-AF65-F5344CB8AC3E}">
        <p14:creationId xmlns:p14="http://schemas.microsoft.com/office/powerpoint/2010/main" val="100543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F4803B9-4DA9-8B67-74AC-0F286E1A88EF}"/>
              </a:ext>
            </a:extLst>
          </p:cNvPr>
          <p:cNvSpPr txBox="1">
            <a:spLocks/>
          </p:cNvSpPr>
          <p:nvPr/>
        </p:nvSpPr>
        <p:spPr>
          <a:xfrm>
            <a:off x="3533274" y="772841"/>
            <a:ext cx="4787018" cy="62773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2800" b="0" i="0">
                <a:solidFill>
                  <a:schemeClr val="accent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IN" sz="4000" b="1" u="sng" kern="0" spc="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REFERENCES</a:t>
            </a:r>
            <a:endParaRPr lang="en-IN" sz="4000" u="sng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  <a:cs typeface="Roboto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F2655EE-C4CF-ACA1-4627-F32884C50B0E}"/>
              </a:ext>
            </a:extLst>
          </p:cNvPr>
          <p:cNvSpPr txBox="1"/>
          <p:nvPr/>
        </p:nvSpPr>
        <p:spPr>
          <a:xfrm>
            <a:off x="3505200" y="1905000"/>
            <a:ext cx="8266430" cy="372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Times New Roman"/>
                <a:cs typeface="Times New Roman"/>
              </a:rPr>
              <a:t>M.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Maroti,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B.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Kusy,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G.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Simon,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A.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Ledeczi,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“The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flooding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time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synchronization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protocol,”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Proc.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ACM SenSys’04,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Baltimore,</a:t>
            </a:r>
            <a:r>
              <a:rPr sz="1800" spc="-5" dirty="0">
                <a:latin typeface="Times New Roman"/>
                <a:cs typeface="Times New Roman"/>
              </a:rPr>
              <a:t> MD,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November</a:t>
            </a:r>
            <a:r>
              <a:rPr sz="1800" dirty="0">
                <a:latin typeface="Times New Roman"/>
                <a:cs typeface="Times New Roman"/>
              </a:rPr>
              <a:t> 2004</a:t>
            </a:r>
          </a:p>
          <a:p>
            <a:pPr>
              <a:lnSpc>
                <a:spcPct val="150000"/>
              </a:lnSpc>
              <a:spcBef>
                <a:spcPts val="35"/>
              </a:spcBef>
              <a:buFont typeface="Arial MT"/>
              <a:buChar char="•"/>
            </a:pPr>
            <a:endParaRPr sz="1850" dirty="0">
              <a:latin typeface="Times New Roman"/>
              <a:cs typeface="Times New Roman"/>
            </a:endParaRPr>
          </a:p>
          <a:p>
            <a:pPr marL="299085" marR="5715" indent="-287020">
              <a:lnSpc>
                <a:spcPct val="15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dirty="0"/>
              <a:t>	</a:t>
            </a:r>
            <a:r>
              <a:rPr sz="1800" spc="-5" dirty="0">
                <a:latin typeface="Times New Roman"/>
                <a:cs typeface="Times New Roman"/>
              </a:rPr>
              <a:t>“Smart</a:t>
            </a:r>
            <a:r>
              <a:rPr sz="1800" spc="27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Safety</a:t>
            </a:r>
            <a:r>
              <a:rPr sz="1800" spc="2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Monitoring</a:t>
            </a:r>
            <a:r>
              <a:rPr sz="1800" spc="2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System</a:t>
            </a:r>
            <a:r>
              <a:rPr sz="1800" spc="2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2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Sewage</a:t>
            </a:r>
            <a:r>
              <a:rPr sz="1800" spc="27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Workers</a:t>
            </a:r>
            <a:r>
              <a:rPr sz="1800" spc="2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280" dirty="0">
                <a:latin typeface="Times New Roman"/>
                <a:cs typeface="Times New Roman"/>
              </a:rPr>
              <a:t> </a:t>
            </a:r>
            <a:r>
              <a:rPr sz="1800" spc="-45" dirty="0">
                <a:latin typeface="Times New Roman"/>
                <a:cs typeface="Times New Roman"/>
              </a:rPr>
              <a:t>Two</a:t>
            </a:r>
            <a:r>
              <a:rPr sz="1800" spc="275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Way</a:t>
            </a:r>
            <a:r>
              <a:rPr sz="1800" spc="3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Communication”</a:t>
            </a:r>
            <a:r>
              <a:rPr sz="1800" spc="2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Sudhanshu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Kumar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2003</a:t>
            </a:r>
          </a:p>
          <a:p>
            <a:pPr>
              <a:lnSpc>
                <a:spcPct val="150000"/>
              </a:lnSpc>
              <a:spcBef>
                <a:spcPts val="30"/>
              </a:spcBef>
              <a:buFont typeface="Arial MT"/>
              <a:buChar char="•"/>
            </a:pPr>
            <a:endParaRPr sz="185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5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Times New Roman"/>
                <a:cs typeface="Times New Roman"/>
              </a:rPr>
              <a:t>“Iot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based</a:t>
            </a:r>
            <a:r>
              <a:rPr sz="1800" spc="-5" dirty="0">
                <a:latin typeface="Times New Roman"/>
                <a:cs typeface="Times New Roman"/>
              </a:rPr>
              <a:t> smart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safety monitoring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system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underground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sanitation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workers”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Hebziba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Jeba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Rani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S,</a:t>
            </a:r>
            <a:endParaRPr sz="1800" dirty="0">
              <a:latin typeface="Times New Roman"/>
              <a:cs typeface="Times New Roman"/>
            </a:endParaRPr>
          </a:p>
          <a:p>
            <a:pPr marL="299085">
              <a:lnSpc>
                <a:spcPct val="150000"/>
              </a:lnSpc>
            </a:pPr>
            <a:r>
              <a:rPr sz="1800" spc="-35" dirty="0">
                <a:latin typeface="Times New Roman"/>
                <a:cs typeface="Times New Roman"/>
              </a:rPr>
              <a:t>Yamini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Sakthivel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Surendar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E007268-E28E-0EED-4B32-410C492C41CF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26</a:t>
            </a:fld>
            <a:endParaRPr lang="en-US" altLang="zh-CN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2EDA706-6168-676A-E850-D7C76D37CEC7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</p:spTree>
    <p:extLst>
      <p:ext uri="{BB962C8B-B14F-4D97-AF65-F5344CB8AC3E}">
        <p14:creationId xmlns:p14="http://schemas.microsoft.com/office/powerpoint/2010/main" val="265456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E57C4D47-D0BF-BCC6-4D43-E39EEE57967B}"/>
              </a:ext>
            </a:extLst>
          </p:cNvPr>
          <p:cNvSpPr txBox="1">
            <a:spLocks/>
          </p:cNvSpPr>
          <p:nvPr/>
        </p:nvSpPr>
        <p:spPr>
          <a:xfrm>
            <a:off x="5866764" y="2325533"/>
            <a:ext cx="3959225" cy="112331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>
              <a:defRPr sz="2800" b="0" i="0">
                <a:solidFill>
                  <a:schemeClr val="accent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7200" b="1" kern="0" spc="-5">
                <a:solidFill>
                  <a:srgbClr val="2F3E3E"/>
                </a:solidFill>
                <a:latin typeface="Calibri"/>
                <a:cs typeface="Calibri"/>
              </a:rPr>
              <a:t>Thank</a:t>
            </a:r>
            <a:r>
              <a:rPr lang="en-IN" sz="7200" b="1" kern="0" spc="-125">
                <a:solidFill>
                  <a:srgbClr val="2F3E3E"/>
                </a:solidFill>
                <a:latin typeface="Calibri"/>
                <a:cs typeface="Calibri"/>
              </a:rPr>
              <a:t> </a:t>
            </a:r>
            <a:r>
              <a:rPr lang="en-IN" sz="7200" b="1" kern="0" spc="-25">
                <a:solidFill>
                  <a:srgbClr val="2F3E3E"/>
                </a:solidFill>
                <a:latin typeface="Calibri"/>
                <a:cs typeface="Calibri"/>
              </a:rPr>
              <a:t>you</a:t>
            </a:r>
            <a:endParaRPr lang="en-IN" sz="7200" kern="0" dirty="0">
              <a:latin typeface="Calibri"/>
              <a:cs typeface="Calibri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31E43C35-E73A-3260-07BC-AC559AD7D0A3}"/>
              </a:ext>
            </a:extLst>
          </p:cNvPr>
          <p:cNvSpPr txBox="1"/>
          <p:nvPr/>
        </p:nvSpPr>
        <p:spPr>
          <a:xfrm>
            <a:off x="10363200" y="2223679"/>
            <a:ext cx="105410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dirty="0">
                <a:solidFill>
                  <a:srgbClr val="2F3E3E"/>
                </a:solidFill>
                <a:latin typeface="Wingdings"/>
                <a:cs typeface="Wingdings"/>
              </a:rPr>
              <a:t></a:t>
            </a:r>
            <a:endParaRPr sz="9600">
              <a:latin typeface="Wingdings"/>
              <a:cs typeface="Wingdings"/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7DE7A5E-8152-1489-0D92-6A5F0E4CB891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8" r="13438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18B5E966-E4D1-3CD6-304D-90328F4E4EFD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6" b="8656"/>
          <a:stretch>
            <a:fillRect/>
          </a:stretch>
        </p:blipFill>
        <p:spPr/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9D3A7AC9-4791-97A4-F450-56266AB0D75D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3" r="14213"/>
          <a:stretch>
            <a:fillRect/>
          </a:stretch>
        </p:blipFill>
        <p:spPr/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1EE0CF71-A32F-141F-7472-EF49AF90578C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4" r="9404"/>
          <a:stretch>
            <a:fillRect/>
          </a:stretch>
        </p:blipFill>
        <p:spPr/>
      </p:pic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FD150600-9FDE-E7A5-2E28-8CC74156CD05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27</a:t>
            </a:fld>
            <a:endParaRPr lang="en-US" altLang="zh-CN" dirty="0"/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CC867AF7-1E2B-7FCA-A55F-60C93756111C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Meet our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Faiza Shareef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4BP19CS015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Nigah</a:t>
            </a:r>
            <a:r>
              <a:rPr lang="en-US" dirty="0">
                <a:solidFill>
                  <a:schemeClr val="tx1"/>
                </a:solidFill>
              </a:rPr>
              <a:t> Rehem Shaik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73DA38-7DA2-CC40-82FC-BFB56BC10FC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4BP19CS048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 A Sajjad Ahmed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4BP19CS052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35340" y="4045832"/>
            <a:ext cx="2476664" cy="50639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Saad Adam </a:t>
            </a:r>
            <a:r>
              <a:rPr lang="en-US" dirty="0" err="1">
                <a:solidFill>
                  <a:schemeClr val="tx1"/>
                </a:solidFill>
              </a:rPr>
              <a:t>Bandady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4BP19CS053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51DEFDC2-9626-143F-CF18-660708F9611C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3</a:t>
            </a:fld>
            <a:endParaRPr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ECD16-89C1-BC9C-E436-798D33D48C1F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</a:t>
            </a:r>
            <a:r>
              <a:rPr lang="en-US"/>
              <a:t>of CSE</a:t>
            </a:r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5080B1A4-268D-AACA-187D-3252E0A83C39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7" b="10007"/>
          <a:stretch>
            <a:fillRect/>
          </a:stretch>
        </p:blipFill>
        <p:spPr/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ADC538AB-1179-EB65-B7FB-3E6E1DF7F27D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6" b="7556"/>
          <a:stretch>
            <a:fillRect/>
          </a:stretch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843DB84-3DBE-B272-5D40-91E83532781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6" b="14236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B318D91-9636-E553-FFF0-E4FEA52B38D7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>
          <a:xfrm>
            <a:off x="8500328" y="1860223"/>
            <a:ext cx="2368061" cy="2102177"/>
          </a:xfrm>
        </p:spPr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7942-B77B-3F80-4FBF-67D353ADE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7000"/>
            <a:ext cx="4016502" cy="615553"/>
          </a:xfrm>
        </p:spPr>
        <p:txBody>
          <a:bodyPr/>
          <a:lstStyle/>
          <a:p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ACHIEVEMENT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24653D-B2F1-E792-B6E1-4EF0342AA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0"/>
            <a:ext cx="7664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8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98478"/>
            <a:ext cx="5050028" cy="1740114"/>
          </a:xfrm>
        </p:spPr>
        <p:txBody>
          <a:bodyPr/>
          <a:lstStyle/>
          <a:p>
            <a:r>
              <a:rPr lang="en-IN" sz="3200" b="1" u="sng" spc="-170" dirty="0">
                <a:solidFill>
                  <a:srgbClr val="121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TABLE</a:t>
            </a:r>
            <a:r>
              <a:rPr lang="en-IN" sz="3200" b="1" u="sng" spc="-25" dirty="0">
                <a:solidFill>
                  <a:srgbClr val="121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 </a:t>
            </a:r>
            <a:r>
              <a:rPr lang="en-IN" sz="3200" b="1" u="sng" spc="-125" dirty="0">
                <a:solidFill>
                  <a:srgbClr val="121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OF</a:t>
            </a:r>
            <a:r>
              <a:rPr lang="en-IN" sz="3200" b="1" u="sng" spc="-30" dirty="0">
                <a:solidFill>
                  <a:srgbClr val="121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 </a:t>
            </a:r>
            <a:r>
              <a:rPr lang="en-IN" sz="3200" b="1" u="sng" spc="-65" dirty="0">
                <a:solidFill>
                  <a:srgbClr val="121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CONTENTS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1.Introduction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Literature Survey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Problem Statement 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4. Objective And</a:t>
            </a:r>
          </a:p>
          <a:p>
            <a:r>
              <a:rPr lang="en-US" dirty="0">
                <a:solidFill>
                  <a:schemeClr val="tx1"/>
                </a:solidFill>
              </a:rPr>
              <a:t>Methodology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5. Implementation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4E8774D-E03F-CF88-0669-D635FA99C0AE}"/>
              </a:ext>
            </a:extLst>
          </p:cNvPr>
          <p:cNvSpPr/>
          <p:nvPr/>
        </p:nvSpPr>
        <p:spPr>
          <a:xfrm rot="5400000">
            <a:off x="10267632" y="4263136"/>
            <a:ext cx="2209801" cy="1913129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5BAE6126-B0C7-DF7A-2932-26904F5D5A54}"/>
              </a:ext>
            </a:extLst>
          </p:cNvPr>
          <p:cNvSpPr txBox="1">
            <a:spLocks/>
          </p:cNvSpPr>
          <p:nvPr/>
        </p:nvSpPr>
        <p:spPr>
          <a:xfrm>
            <a:off x="10415972" y="4629745"/>
            <a:ext cx="1913128" cy="110712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>
              <a:defRPr sz="1000">
                <a:latin typeface="+mn-lt"/>
                <a:ea typeface="+mn-ea"/>
                <a:cs typeface="+mn-cs"/>
              </a:defRPr>
            </a:lvl2pPr>
            <a:lvl3pPr marL="914400">
              <a:defRPr sz="900">
                <a:latin typeface="+mn-lt"/>
                <a:ea typeface="+mn-ea"/>
                <a:cs typeface="+mn-cs"/>
              </a:defRPr>
            </a:lvl3pPr>
            <a:lvl4pPr marL="1371600">
              <a:defRPr sz="800">
                <a:latin typeface="+mn-lt"/>
                <a:ea typeface="+mn-ea"/>
                <a:cs typeface="+mn-cs"/>
              </a:defRPr>
            </a:lvl4pPr>
            <a:lvl5pPr marL="1828800">
              <a:defRPr sz="800"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solidFill>
                  <a:schemeClr val="tx1"/>
                </a:solidFill>
              </a:rPr>
              <a:t>6. Conclusion</a:t>
            </a: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01CA2A67-F642-05AF-ED76-7236161E1C20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5</a:t>
            </a:fld>
            <a:endParaRPr lang="en-US" altLang="zh-CN" dirty="0"/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419AE52E-84E2-3C3F-A859-8B781DB787FC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2400" y="609600"/>
            <a:ext cx="3392018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sng" spc="1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INRODUC</a:t>
            </a:r>
            <a:r>
              <a:rPr lang="en-IN" sz="3200" b="1" u="sng" spc="1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TI</a:t>
            </a:r>
            <a:r>
              <a:rPr sz="3200" b="1" u="sng" spc="1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ON</a:t>
            </a:r>
            <a:endParaRPr sz="32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4695" y="1551812"/>
            <a:ext cx="10414305" cy="34281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3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term</a:t>
            </a:r>
            <a:r>
              <a:rPr sz="1800" spc="3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Internet</a:t>
            </a:r>
            <a:r>
              <a:rPr sz="1800" b="1" spc="3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of</a:t>
            </a:r>
            <a:r>
              <a:rPr sz="1800" b="1" spc="3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Things</a:t>
            </a:r>
            <a:r>
              <a:rPr sz="1800" spc="-5" dirty="0">
                <a:latin typeface="Times New Roman"/>
                <a:cs typeface="Times New Roman"/>
              </a:rPr>
              <a:t>,</a:t>
            </a:r>
            <a:r>
              <a:rPr sz="1800" spc="3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refers</a:t>
            </a:r>
            <a:r>
              <a:rPr sz="1800" spc="3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3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3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collective</a:t>
            </a:r>
            <a:r>
              <a:rPr sz="1800" spc="3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network</a:t>
            </a:r>
            <a:r>
              <a:rPr sz="1800" spc="3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3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connected</a:t>
            </a:r>
            <a:r>
              <a:rPr sz="1800" spc="3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devices</a:t>
            </a:r>
            <a:r>
              <a:rPr sz="1800" spc="3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3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3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technology</a:t>
            </a:r>
            <a:r>
              <a:rPr sz="1800" spc="3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facilitates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communication</a:t>
            </a:r>
            <a:r>
              <a:rPr sz="1800" dirty="0">
                <a:latin typeface="Times New Roman"/>
                <a:cs typeface="Times New Roman"/>
              </a:rPr>
              <a:t> between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devices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cloud,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 well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dirty="0">
                <a:latin typeface="Times New Roman"/>
                <a:cs typeface="Times New Roman"/>
              </a:rPr>
              <a:t> between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devices themselves.</a:t>
            </a:r>
          </a:p>
          <a:p>
            <a:pPr marL="299085" marR="5715" indent="-287020">
              <a:lnSpc>
                <a:spcPct val="150000"/>
              </a:lnSpc>
              <a:spcBef>
                <a:spcPts val="28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This</a:t>
            </a:r>
            <a:r>
              <a:rPr sz="1800" spc="2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  <a:r>
              <a:rPr sz="1800" spc="2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aims</a:t>
            </a:r>
            <a:r>
              <a:rPr sz="1800" spc="2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2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design</a:t>
            </a:r>
            <a:r>
              <a:rPr sz="1800" spc="25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2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</a:t>
            </a:r>
            <a:r>
              <a:rPr sz="1800" spc="2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2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measure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2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analyze</a:t>
            </a:r>
            <a:r>
              <a:rPr sz="1800" spc="2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real-time</a:t>
            </a:r>
            <a:r>
              <a:rPr sz="1800" spc="25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levels</a:t>
            </a:r>
            <a:r>
              <a:rPr sz="1800" spc="2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2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toxic</a:t>
            </a:r>
            <a:r>
              <a:rPr sz="1800" spc="254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gases</a:t>
            </a:r>
            <a:r>
              <a:rPr sz="1800" spc="2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alert</a:t>
            </a:r>
            <a:r>
              <a:rPr sz="1800" spc="2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workers.</a:t>
            </a:r>
            <a:endParaRPr sz="1800" dirty="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5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This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project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attempts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device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IOT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technology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shall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detect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mixture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gases,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sensing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each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type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gas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measure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its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level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while keeping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track 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real-time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dynamic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changes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above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factors.</a:t>
            </a:r>
          </a:p>
          <a:p>
            <a:pPr marL="299085" indent="-287020">
              <a:lnSpc>
                <a:spcPct val="150000"/>
              </a:lnSpc>
              <a:spcBef>
                <a:spcPts val="79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Times New Roman"/>
                <a:cs typeface="Times New Roman"/>
              </a:rPr>
              <a:t>In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this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project,</a:t>
            </a:r>
            <a:r>
              <a:rPr sz="1800" spc="1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wearable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smart</a:t>
            </a:r>
            <a:r>
              <a:rPr sz="1800" spc="1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safety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device</a:t>
            </a:r>
            <a:r>
              <a:rPr sz="1800" spc="1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1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sewage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workers</a:t>
            </a:r>
            <a:r>
              <a:rPr sz="1800" spc="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proposed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which</a:t>
            </a:r>
            <a:r>
              <a:rPr sz="1800" spc="1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intends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1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safeguard</a:t>
            </a:r>
            <a:r>
              <a:rPr sz="1800" spc="1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their</a:t>
            </a:r>
            <a:r>
              <a:rPr lang="en-IN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life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 providing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early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notifications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presence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toxic</a:t>
            </a:r>
            <a:r>
              <a:rPr sz="1800" spc="-5" dirty="0">
                <a:latin typeface="Times New Roman"/>
                <a:cs typeface="Times New Roman"/>
              </a:rPr>
              <a:t> gases.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8ABB616C-899E-D536-BD2E-B04740596D64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7FEACEE-25B4-4A2D-B147-27296E36371D}" type="slidenum">
              <a:rPr lang="en-US" altLang="zh-CN" smtClean="0"/>
              <a:pPr algn="r"/>
              <a:t>6</a:t>
            </a:fld>
            <a:endParaRPr lang="en-US" altLang="zh-CN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5BA725-CE4E-AA92-BF2E-14C437EC7CF8}"/>
              </a:ext>
            </a:extLst>
          </p:cNvPr>
          <p:cNvSpPr txBox="1">
            <a:spLocks/>
          </p:cNvSpPr>
          <p:nvPr/>
        </p:nvSpPr>
        <p:spPr>
          <a:xfrm>
            <a:off x="381000" y="63936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F0D8090-A261-EB43-8901-A56FAECFB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081597"/>
              </p:ext>
            </p:extLst>
          </p:nvPr>
        </p:nvGraphicFramePr>
        <p:xfrm>
          <a:off x="152400" y="990600"/>
          <a:ext cx="11810999" cy="5649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1241234260"/>
                    </a:ext>
                  </a:extLst>
                </a:gridCol>
                <a:gridCol w="4474992">
                  <a:extLst>
                    <a:ext uri="{9D8B030D-6E8A-4147-A177-3AD203B41FA5}">
                      <a16:colId xmlns:a16="http://schemas.microsoft.com/office/drawing/2014/main" val="552798505"/>
                    </a:ext>
                  </a:extLst>
                </a:gridCol>
                <a:gridCol w="3754607">
                  <a:extLst>
                    <a:ext uri="{9D8B030D-6E8A-4147-A177-3AD203B41FA5}">
                      <a16:colId xmlns:a16="http://schemas.microsoft.com/office/drawing/2014/main" val="143934635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baseline="0" dirty="0">
                          <a:solidFill>
                            <a:schemeClr val="bg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baseline="0" dirty="0">
                          <a:solidFill>
                            <a:schemeClr val="bg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Limitation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671776"/>
                  </a:ext>
                </a:extLst>
              </a:tr>
              <a:tr h="2805244">
                <a:tc>
                  <a:txBody>
                    <a:bodyPr/>
                    <a:lstStyle/>
                    <a:p>
                      <a:pPr marL="91440" marR="1085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M.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Marot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B. Ku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G.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imon,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8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A.  Ledeczi,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“The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flooding time </a:t>
                      </a:r>
                      <a:r>
                        <a:rPr sz="1800" b="1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synchronization protocol,”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 Proc.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ACM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SenSys’04,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Baltimore,</a:t>
                      </a: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MD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92075" marR="141605">
                        <a:lnSpc>
                          <a:spcPct val="100000"/>
                        </a:lnSpc>
                        <a:spcBef>
                          <a:spcPts val="305"/>
                        </a:spcBef>
                        <a:tabLst>
                          <a:tab pos="2652395" algn="l"/>
                        </a:tabLst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smart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drainage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will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have: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Sensors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detect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blockage,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flood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gases.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intelligence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lang="en-IN" sz="1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sensors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and system will identify the clogging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inside the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drainage system and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will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give the details of the location and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other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information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further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actions.</a:t>
                      </a: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92075" marR="514350" indent="558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-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Sometimes Fails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to alert higher </a:t>
                      </a:r>
                      <a:r>
                        <a:rPr sz="1800" spc="-4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authorities.</a:t>
                      </a:r>
                    </a:p>
                  </a:txBody>
                  <a:tcPr marL="0" marR="0" marT="38735" marB="0"/>
                </a:tc>
                <a:extLst>
                  <a:ext uri="{0D108BD9-81ED-4DB2-BD59-A6C34878D82A}">
                    <a16:rowId xmlns:a16="http://schemas.microsoft.com/office/drawing/2014/main" val="2827539562"/>
                  </a:ext>
                </a:extLst>
              </a:tr>
              <a:tr h="2310544">
                <a:tc>
                  <a:txBody>
                    <a:bodyPr/>
                    <a:lstStyle/>
                    <a:p>
                      <a:pPr marL="91440" marR="30988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“Smart</a:t>
                      </a:r>
                      <a:r>
                        <a:rPr sz="18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Safety</a:t>
                      </a:r>
                      <a:r>
                        <a:rPr sz="18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Monitoring</a:t>
                      </a:r>
                      <a:r>
                        <a:rPr sz="18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System </a:t>
                      </a:r>
                      <a:r>
                        <a:rPr sz="1800" b="1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for Sewage </a:t>
                      </a:r>
                      <a:r>
                        <a:rPr sz="1800" b="1" spc="-15" dirty="0">
                          <a:latin typeface="Times New Roman"/>
                          <a:cs typeface="Times New Roman"/>
                        </a:rPr>
                        <a:t>Workers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with </a:t>
                      </a:r>
                      <a:r>
                        <a:rPr sz="1800" b="1" spc="-45" dirty="0">
                          <a:latin typeface="Times New Roman"/>
                          <a:cs typeface="Times New Roman"/>
                        </a:rPr>
                        <a:t>Two </a:t>
                      </a:r>
                      <a:r>
                        <a:rPr sz="18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35" dirty="0">
                          <a:latin typeface="Times New Roman"/>
                          <a:cs typeface="Times New Roman"/>
                        </a:rPr>
                        <a:t>Way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Communication”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Sudhanshu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Kumar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92075" marR="144145" indent="55880">
                        <a:lnSpc>
                          <a:spcPct val="998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sewage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cleaning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one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major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concern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challenge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always.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This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paper thus put forth a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new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proposed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system which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microcontroller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based application of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sewage workers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health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monitoring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systems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using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IOT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92710" marR="722630" indent="55880">
                        <a:lnSpc>
                          <a:spcPct val="1006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lang="en-IN" sz="1800" dirty="0">
                          <a:latin typeface="Times New Roman"/>
                          <a:cs typeface="Times New Roman"/>
                        </a:rPr>
                        <a:t> Expensive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extLst>
                  <a:ext uri="{0D108BD9-81ED-4DB2-BD59-A6C34878D82A}">
                    <a16:rowId xmlns:a16="http://schemas.microsoft.com/office/drawing/2014/main" val="913929495"/>
                  </a:ext>
                </a:extLst>
              </a:tr>
            </a:tbl>
          </a:graphicData>
        </a:graphic>
      </p:graphicFrame>
      <p:sp>
        <p:nvSpPr>
          <p:cNvPr id="3" name="object 3">
            <a:extLst>
              <a:ext uri="{FF2B5EF4-FFF2-40B4-BE49-F238E27FC236}">
                <a16:creationId xmlns:a16="http://schemas.microsoft.com/office/drawing/2014/main" id="{B2487ECD-7E59-9E1C-C586-7F8C53A7AC6D}"/>
              </a:ext>
            </a:extLst>
          </p:cNvPr>
          <p:cNvSpPr txBox="1">
            <a:spLocks/>
          </p:cNvSpPr>
          <p:nvPr/>
        </p:nvSpPr>
        <p:spPr>
          <a:xfrm>
            <a:off x="3352800" y="228603"/>
            <a:ext cx="6019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200" b="1" u="sng" kern="0" spc="225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LITERATURE</a:t>
            </a:r>
            <a:r>
              <a:rPr lang="en-IN" sz="3200" b="1" u="sng" kern="0" spc="-4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 </a:t>
            </a:r>
            <a:r>
              <a:rPr lang="en-IN" sz="3200" b="1" u="sng" kern="0" spc="-1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SURVEY</a:t>
            </a:r>
            <a:endParaRPr lang="en-IN" sz="3200" u="sng" kern="0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  <a:cs typeface="Roboto"/>
            </a:endParaRP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B125409B-615A-1124-E6E9-C6E35CD839BD}"/>
              </a:ext>
            </a:extLst>
          </p:cNvPr>
          <p:cNvSpPr txBox="1">
            <a:spLocks/>
          </p:cNvSpPr>
          <p:nvPr/>
        </p:nvSpPr>
        <p:spPr>
          <a:xfrm>
            <a:off x="11322778" y="6348389"/>
            <a:ext cx="458592" cy="2769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DB415B5-3D83-1A0D-7617-DF27898CBA33}"/>
              </a:ext>
            </a:extLst>
          </p:cNvPr>
          <p:cNvSpPr txBox="1">
            <a:spLocks/>
          </p:cNvSpPr>
          <p:nvPr/>
        </p:nvSpPr>
        <p:spPr>
          <a:xfrm>
            <a:off x="410630" y="63678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 of CSE</a:t>
            </a:r>
          </a:p>
        </p:txBody>
      </p:sp>
    </p:spTree>
    <p:extLst>
      <p:ext uri="{BB962C8B-B14F-4D97-AF65-F5344CB8AC3E}">
        <p14:creationId xmlns:p14="http://schemas.microsoft.com/office/powerpoint/2010/main" val="387333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017FBC-78EA-343D-2BFB-A920EB2AE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291965"/>
              </p:ext>
            </p:extLst>
          </p:nvPr>
        </p:nvGraphicFramePr>
        <p:xfrm>
          <a:off x="190500" y="1371600"/>
          <a:ext cx="11810999" cy="3328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1241234260"/>
                    </a:ext>
                  </a:extLst>
                </a:gridCol>
                <a:gridCol w="4474992">
                  <a:extLst>
                    <a:ext uri="{9D8B030D-6E8A-4147-A177-3AD203B41FA5}">
                      <a16:colId xmlns:a16="http://schemas.microsoft.com/office/drawing/2014/main" val="552798505"/>
                    </a:ext>
                  </a:extLst>
                </a:gridCol>
                <a:gridCol w="3754607">
                  <a:extLst>
                    <a:ext uri="{9D8B030D-6E8A-4147-A177-3AD203B41FA5}">
                      <a16:colId xmlns:a16="http://schemas.microsoft.com/office/drawing/2014/main" val="143934635"/>
                    </a:ext>
                  </a:extLst>
                </a:gridCol>
              </a:tblGrid>
              <a:tr h="523012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baseline="0" dirty="0">
                          <a:solidFill>
                            <a:schemeClr val="bg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baseline="0" dirty="0">
                          <a:solidFill>
                            <a:schemeClr val="bg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Limitation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671776"/>
                  </a:ext>
                </a:extLst>
              </a:tr>
              <a:tr h="2805244">
                <a:tc>
                  <a:txBody>
                    <a:bodyPr/>
                    <a:lstStyle/>
                    <a:p>
                      <a:pPr marL="91440" marR="172720" algn="just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“Iot</a:t>
                      </a:r>
                      <a:r>
                        <a:rPr sz="18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based</a:t>
                      </a:r>
                      <a:r>
                        <a:rPr sz="18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smart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safety</a:t>
                      </a:r>
                      <a:r>
                        <a:rPr sz="18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monitoring </a:t>
                      </a:r>
                      <a:r>
                        <a:rPr sz="1800" b="1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system for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underground sanitation </a:t>
                      </a:r>
                      <a:r>
                        <a:rPr sz="1800" b="1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workers”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91440" marR="456565" algn="just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Hebziba Jeba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Rani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S, 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Yamini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 L, </a:t>
                      </a:r>
                      <a:r>
                        <a:rPr sz="1800" spc="-4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Sakthivel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M, Surendar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92075" marR="172720" indent="5588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It attempts to develop an IoT based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smart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safety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monitoring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system for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underground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sanitation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workers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that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detects the toxic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gases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released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during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underground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sewage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cleaning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process and a system to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monitor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health of the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underground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sanitation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workers.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senses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type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of toxic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gas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along with its severity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level</a:t>
                      </a: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92710" marR="382270" indent="5588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device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kept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at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particular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place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detect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toxic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gases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/>
                </a:tc>
                <a:extLst>
                  <a:ext uri="{0D108BD9-81ED-4DB2-BD59-A6C34878D82A}">
                    <a16:rowId xmlns:a16="http://schemas.microsoft.com/office/drawing/2014/main" val="2827539562"/>
                  </a:ext>
                </a:extLst>
              </a:tr>
            </a:tbl>
          </a:graphicData>
        </a:graphic>
      </p:graphicFrame>
      <p:sp>
        <p:nvSpPr>
          <p:cNvPr id="5" name="object 3">
            <a:extLst>
              <a:ext uri="{FF2B5EF4-FFF2-40B4-BE49-F238E27FC236}">
                <a16:creationId xmlns:a16="http://schemas.microsoft.com/office/drawing/2014/main" id="{3C8DE494-CD08-1CDF-658F-A44E48E6A1D7}"/>
              </a:ext>
            </a:extLst>
          </p:cNvPr>
          <p:cNvSpPr txBox="1">
            <a:spLocks/>
          </p:cNvSpPr>
          <p:nvPr/>
        </p:nvSpPr>
        <p:spPr>
          <a:xfrm>
            <a:off x="3505200" y="381000"/>
            <a:ext cx="6019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200" b="1" u="sng" kern="0" spc="225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LITERATURE</a:t>
            </a:r>
            <a:r>
              <a:rPr lang="en-IN" sz="3200" b="1" u="sng" kern="0" spc="-4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 </a:t>
            </a:r>
            <a:r>
              <a:rPr lang="en-IN" sz="3200" b="1" u="sng" kern="0" spc="-1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SURVEY</a:t>
            </a:r>
            <a:endParaRPr lang="en-IN" sz="3200" u="sng" kern="0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  <a:cs typeface="Roboto"/>
            </a:endParaRP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37D2E00D-879F-3890-129C-6DCDC6E7A51D}"/>
              </a:ext>
            </a:extLst>
          </p:cNvPr>
          <p:cNvSpPr txBox="1">
            <a:spLocks/>
          </p:cNvSpPr>
          <p:nvPr/>
        </p:nvSpPr>
        <p:spPr>
          <a:xfrm>
            <a:off x="11322778" y="6348389"/>
            <a:ext cx="458592" cy="2769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029F8-AD13-C9E2-F47B-CA041C24D1FE}"/>
              </a:ext>
            </a:extLst>
          </p:cNvPr>
          <p:cNvSpPr txBox="1">
            <a:spLocks/>
          </p:cNvSpPr>
          <p:nvPr/>
        </p:nvSpPr>
        <p:spPr>
          <a:xfrm>
            <a:off x="0" y="6353474"/>
            <a:ext cx="3946079" cy="271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Dept of CSE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solidFill>
                  <a:schemeClr val="tx1"/>
                </a:solidFill>
              </a:rPr>
              <a:pPr/>
              <a:t>9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6DA5898A-C9B3-3628-D810-24EF16570B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1052769"/>
            <a:ext cx="658713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PROBLEM</a:t>
            </a:r>
            <a:r>
              <a:rPr sz="3200" b="1" u="sng" spc="-6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 </a:t>
            </a:r>
            <a:r>
              <a:rPr sz="3200" b="1" u="sng" spc="44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S</a:t>
            </a:r>
            <a:r>
              <a:rPr lang="en-IN" sz="3200" b="1" u="sng" spc="44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T</a:t>
            </a:r>
            <a:r>
              <a:rPr sz="3200" b="1" u="sng" spc="44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A</a:t>
            </a:r>
            <a:r>
              <a:rPr lang="en-IN" sz="3200" b="1" u="sng" spc="44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T</a:t>
            </a:r>
            <a:r>
              <a:rPr sz="3200" b="1" u="sng" spc="44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EMEN</a:t>
            </a:r>
            <a:r>
              <a:rPr lang="en-IN" sz="3200" b="1" u="sng" spc="44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cs typeface="Roboto"/>
              </a:rPr>
              <a:t>T</a:t>
            </a:r>
            <a:endParaRPr sz="32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  <a:cs typeface="Roboto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52A0B38C-4D90-9A88-EBD9-028E378BCC5C}"/>
              </a:ext>
            </a:extLst>
          </p:cNvPr>
          <p:cNvSpPr txBox="1"/>
          <p:nvPr/>
        </p:nvSpPr>
        <p:spPr>
          <a:xfrm>
            <a:off x="4191000" y="2161986"/>
            <a:ext cx="7134859" cy="41539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sewage workers have to clean the impurities releasing from the communities, impurities dumped by the municipality and the industrial waste which is highly toxic.</a:t>
            </a:r>
          </a:p>
          <a:p>
            <a:pPr marL="354965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v"/>
              <a:tabLst>
                <a:tab pos="354965" algn="l"/>
                <a:tab pos="355600" algn="l"/>
              </a:tabLst>
            </a:pPr>
            <a:endParaRPr sz="1850" dirty="0">
              <a:latin typeface="Times New Roman"/>
              <a:cs typeface="Times New Roman"/>
            </a:endParaRPr>
          </a:p>
          <a:p>
            <a:pPr marL="354965" indent="-342900"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354965" algn="l"/>
                <a:tab pos="355600" algn="l"/>
              </a:tabLst>
            </a:pPr>
            <a:r>
              <a:rPr sz="1800" spc="-5" dirty="0">
                <a:latin typeface="Times New Roman"/>
                <a:cs typeface="Times New Roman"/>
              </a:rPr>
              <a:t>So</a:t>
            </a:r>
            <a:r>
              <a:rPr sz="1800" dirty="0">
                <a:latin typeface="Times New Roman"/>
                <a:cs typeface="Times New Roman"/>
              </a:rPr>
              <a:t> the </a:t>
            </a:r>
            <a:r>
              <a:rPr sz="1800" spc="-5" dirty="0">
                <a:latin typeface="Times New Roman"/>
                <a:cs typeface="Times New Roman"/>
              </a:rPr>
              <a:t>sewage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workers</a:t>
            </a:r>
            <a:r>
              <a:rPr sz="1800" dirty="0">
                <a:latin typeface="Times New Roman"/>
                <a:cs typeface="Times New Roman"/>
              </a:rPr>
              <a:t> lives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 always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 risk.</a:t>
            </a:r>
          </a:p>
          <a:p>
            <a:pPr marL="342900" indent="-342900">
              <a:lnSpc>
                <a:spcPct val="150000"/>
              </a:lnSpc>
              <a:spcBef>
                <a:spcPts val="30"/>
              </a:spcBef>
              <a:buFont typeface="Wingdings" panose="05000000000000000000" pitchFamily="2" charset="2"/>
              <a:buChar char="v"/>
            </a:pPr>
            <a:endParaRPr sz="185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299085" algn="l"/>
                <a:tab pos="29972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Smart Safety Monitoring System is developed that detect the condition of the worker, harmful gases inside the manhole 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and flood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 that when the values exceed the threshold values, buzzer is activated automatically and messages are sent to the headquarters </a:t>
            </a:r>
            <a:r>
              <a:rPr sz="18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907D8CFD-EA28-3A38-DB39-3F1CD3E53282}"/>
              </a:ext>
            </a:extLst>
          </p:cNvPr>
          <p:cNvSpPr txBox="1">
            <a:spLocks/>
          </p:cNvSpPr>
          <p:nvPr/>
        </p:nvSpPr>
        <p:spPr>
          <a:xfrm>
            <a:off x="306684" y="6399998"/>
            <a:ext cx="3904369" cy="32084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Dept of CSE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5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</TotalTime>
  <Words>1341</Words>
  <Application>Microsoft Office PowerPoint</Application>
  <PresentationFormat>Widescreen</PresentationFormat>
  <Paragraphs>201</Paragraphs>
  <Slides>27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Abadi</vt:lpstr>
      <vt:lpstr>Arial</vt:lpstr>
      <vt:lpstr>Arial MT</vt:lpstr>
      <vt:lpstr>Calibri</vt:lpstr>
      <vt:lpstr>Posterama Text SemiBold</vt:lpstr>
      <vt:lpstr>Roboto</vt:lpstr>
      <vt:lpstr>Segoe Print</vt:lpstr>
      <vt:lpstr>Tahoma</vt:lpstr>
      <vt:lpstr>Times New Roman</vt:lpstr>
      <vt:lpstr>Wingdings</vt:lpstr>
      <vt:lpstr>Office Theme</vt:lpstr>
      <vt:lpstr>VISVESVARAYA TECHNOLOGICAL UNIVERSITY,BELGAVI</vt:lpstr>
      <vt:lpstr>“SMART SAFETY DEVICE FOR SEWAGE WORKERS”</vt:lpstr>
      <vt:lpstr>Meet our team</vt:lpstr>
      <vt:lpstr>ACHIEVEMENT</vt:lpstr>
      <vt:lpstr>TABLE OF CONTENTS</vt:lpstr>
      <vt:lpstr>INRODUCTION</vt:lpstr>
      <vt:lpstr>PowerPoint Presentation</vt:lpstr>
      <vt:lpstr>PowerPoint Presentation</vt:lpstr>
      <vt:lpstr>PROBLEM STATEMENT</vt:lpstr>
      <vt:lpstr>OBJECTIVE</vt:lpstr>
      <vt:lpstr>METHEDOLOGY</vt:lpstr>
      <vt:lpstr>PowerPoint Presentation</vt:lpstr>
      <vt:lpstr>PowerPoint Presentation</vt:lpstr>
      <vt:lpstr>PowerPoint Presentation</vt:lpstr>
      <vt:lpstr>PowerPoint Presentation</vt:lpstr>
      <vt:lpstr>REQUIREMENTS</vt:lpstr>
      <vt:lpstr>IMPLEMENTATION</vt:lpstr>
      <vt:lpstr>SOFTWARE IMPLEMENTATION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faiza shareef</dc:creator>
  <cp:lastModifiedBy>faiza shareef</cp:lastModifiedBy>
  <cp:revision>37</cp:revision>
  <dcterms:created xsi:type="dcterms:W3CDTF">2023-04-16T14:04:52Z</dcterms:created>
  <dcterms:modified xsi:type="dcterms:W3CDTF">2023-05-22T04:32:52Z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2023-03-13T00:00:00Z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2023-04-16T00:00:00Z</vt:filetime>
  </property>
</Properties>
</file>